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  <p:sldMasterId id="2147483729" r:id="rId2"/>
    <p:sldMasterId id="2147483748" r:id="rId3"/>
  </p:sldMasterIdLst>
  <p:notesMasterIdLst>
    <p:notesMasterId r:id="rId68"/>
  </p:notesMasterIdLst>
  <p:handoutMasterIdLst>
    <p:handoutMasterId r:id="rId69"/>
  </p:handoutMasterIdLst>
  <p:sldIdLst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410" r:id="rId14"/>
    <p:sldId id="437" r:id="rId15"/>
    <p:sldId id="429" r:id="rId16"/>
    <p:sldId id="438" r:id="rId17"/>
    <p:sldId id="389" r:id="rId18"/>
    <p:sldId id="439" r:id="rId19"/>
    <p:sldId id="420" r:id="rId20"/>
    <p:sldId id="256" r:id="rId21"/>
    <p:sldId id="820" r:id="rId22"/>
    <p:sldId id="821" r:id="rId23"/>
    <p:sldId id="822" r:id="rId24"/>
    <p:sldId id="823" r:id="rId25"/>
    <p:sldId id="827" r:id="rId26"/>
    <p:sldId id="829" r:id="rId27"/>
    <p:sldId id="270" r:id="rId28"/>
    <p:sldId id="273" r:id="rId29"/>
    <p:sldId id="274" r:id="rId30"/>
    <p:sldId id="276" r:id="rId31"/>
    <p:sldId id="277" r:id="rId32"/>
    <p:sldId id="288" r:id="rId33"/>
    <p:sldId id="290" r:id="rId34"/>
    <p:sldId id="292" r:id="rId35"/>
    <p:sldId id="295" r:id="rId36"/>
    <p:sldId id="299" r:id="rId37"/>
    <p:sldId id="310" r:id="rId38"/>
    <p:sldId id="312" r:id="rId39"/>
    <p:sldId id="314" r:id="rId40"/>
    <p:sldId id="315" r:id="rId41"/>
    <p:sldId id="323" r:id="rId42"/>
    <p:sldId id="324" r:id="rId43"/>
    <p:sldId id="326" r:id="rId44"/>
    <p:sldId id="327" r:id="rId45"/>
    <p:sldId id="328" r:id="rId46"/>
    <p:sldId id="329" r:id="rId47"/>
    <p:sldId id="330" r:id="rId48"/>
    <p:sldId id="271" r:id="rId49"/>
    <p:sldId id="833" r:id="rId50"/>
    <p:sldId id="848" r:id="rId51"/>
    <p:sldId id="834" r:id="rId52"/>
    <p:sldId id="835" r:id="rId53"/>
    <p:sldId id="850" r:id="rId54"/>
    <p:sldId id="837" r:id="rId55"/>
    <p:sldId id="839" r:id="rId56"/>
    <p:sldId id="840" r:id="rId57"/>
    <p:sldId id="853" r:id="rId58"/>
    <p:sldId id="842" r:id="rId59"/>
    <p:sldId id="843" r:id="rId60"/>
    <p:sldId id="844" r:id="rId61"/>
    <p:sldId id="854" r:id="rId62"/>
    <p:sldId id="852" r:id="rId63"/>
    <p:sldId id="846" r:id="rId64"/>
    <p:sldId id="847" r:id="rId65"/>
    <p:sldId id="347" r:id="rId66"/>
    <p:sldId id="355" r:id="rId67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9D5998-0004-4101-B21E-5DC3E4140D98}">
          <p14:sldIdLst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410"/>
            <p14:sldId id="437"/>
            <p14:sldId id="429"/>
            <p14:sldId id="438"/>
            <p14:sldId id="389"/>
            <p14:sldId id="439"/>
            <p14:sldId id="420"/>
            <p14:sldId id="256"/>
            <p14:sldId id="820"/>
            <p14:sldId id="821"/>
            <p14:sldId id="822"/>
            <p14:sldId id="823"/>
            <p14:sldId id="827"/>
            <p14:sldId id="829"/>
            <p14:sldId id="270"/>
            <p14:sldId id="273"/>
            <p14:sldId id="274"/>
            <p14:sldId id="276"/>
            <p14:sldId id="277"/>
            <p14:sldId id="288"/>
            <p14:sldId id="290"/>
            <p14:sldId id="292"/>
            <p14:sldId id="295"/>
            <p14:sldId id="299"/>
            <p14:sldId id="310"/>
            <p14:sldId id="312"/>
            <p14:sldId id="314"/>
            <p14:sldId id="315"/>
            <p14:sldId id="323"/>
            <p14:sldId id="324"/>
            <p14:sldId id="326"/>
            <p14:sldId id="327"/>
            <p14:sldId id="328"/>
            <p14:sldId id="329"/>
            <p14:sldId id="330"/>
            <p14:sldId id="271"/>
            <p14:sldId id="833"/>
            <p14:sldId id="848"/>
            <p14:sldId id="834"/>
            <p14:sldId id="835"/>
            <p14:sldId id="850"/>
            <p14:sldId id="837"/>
            <p14:sldId id="839"/>
            <p14:sldId id="840"/>
            <p14:sldId id="853"/>
            <p14:sldId id="842"/>
            <p14:sldId id="843"/>
            <p14:sldId id="844"/>
            <p14:sldId id="854"/>
            <p14:sldId id="852"/>
            <p14:sldId id="846"/>
            <p14:sldId id="847"/>
            <p14:sldId id="347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69FFB"/>
    <a:srgbClr val="009E00"/>
    <a:srgbClr val="006600"/>
    <a:srgbClr val="333399"/>
    <a:srgbClr val="FF9933"/>
    <a:srgbClr val="FF9999"/>
    <a:srgbClr val="FFFFCC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2" autoAdjust="0"/>
    <p:restoredTop sz="84473" autoAdjust="0"/>
  </p:normalViewPr>
  <p:slideViewPr>
    <p:cSldViewPr snapToGrid="0">
      <p:cViewPr varScale="1">
        <p:scale>
          <a:sx n="78" d="100"/>
          <a:sy n="78" d="100"/>
        </p:scale>
        <p:origin x="2163" y="73"/>
      </p:cViewPr>
      <p:guideLst>
        <p:guide orient="horz" pos="42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451" y="42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176FFADF-79CB-4D72-852F-AAC670A3D03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18197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949F3908-8432-46C2-9A97-2AAB410800A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3386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400" b="1"/>
              <a:t>상위의 것을 하위의 것이 물려받을 수 있는 특성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49F3908-8432-46C2-9A97-2AAB410800A8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21세기 사회현상을 특징짓는 키워드 중 하나는 기술 간, 제품 간, 산업 간 영역 구분이 모호해지는 이른바 ‘컨버전스(Convergence)’ 현상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21세기 사회현상을 특징짓는 키워드 중 하나는 기술 간, 제품 간, 산업 간 영역 구분이 모호해지는 이른바 ‘컨버전스(Convergence)’ 현상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21세기 사회현상을 특징짓는 키워드 중 하나는 기술 간, 제품 간, 산업 간 영역 구분이 모호해지는 이른바 ‘컨버전스(Convergence)’ 현상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400" b="1" dirty="0"/>
              <a:t>상위의 것을 하위의 것이 물려받을 수 있는 특성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49F3908-8432-46C2-9A97-2AAB410800A8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3908-8432-46C2-9A97-2AAB410800A8}" type="slidenum">
              <a:rPr lang="ko-KR" altLang="en-US" smtClean="0"/>
              <a:pPr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289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3908-8432-46C2-9A97-2AAB410800A8}" type="slidenum">
              <a:rPr lang="ko-KR" altLang="en-US" smtClean="0"/>
              <a:pPr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2352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3908-8432-46C2-9A97-2AAB410800A8}" type="slidenum">
              <a:rPr lang="ko-KR" altLang="en-US" smtClean="0"/>
              <a:pPr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67491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2000년대 초반부터 오픈소스 전략으로 이동</a:t>
            </a: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GNU 재단 : 리눅스, 모질라재단(웹) : 파이어폭스</a:t>
            </a: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아두이노 : 소프웨어뿐만아니라 하드웨어까지 공개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컴퓨터 : 입력 – 키보드, 고성능 CPU, 다양한 응용프로그램을 통한 제어,</a:t>
            </a: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출력 – 모니터, 프린터, 스피커</a:t>
            </a: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임베디드 : 입력- 센서, 저비용의 다양한 CPU, 특정목적의 제어, </a:t>
            </a: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출력 – 다양한 형태의 액츄에이터(LED, 모터, 스피커 등)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21세기 사회현상을 특징짓는 키워드 중 하나는 기술 간, 제품 간, 산업 간 영역 구분이 모호해지는 이른바 ‘컨버전스(Convergence)’ 현상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21세기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사회현상을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특징짓는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키워드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중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하나는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기술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간,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제품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간,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산업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간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영역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구분이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모호해지는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이른바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‘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컨버전스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(Convergence)’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현상</a:t>
            </a:r>
            <a:endParaRPr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31E58B3D-AF80-4B88-BC74-82D36DA8D1E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4F29E8-5A29-4A5A-BA64-C916EB160DD5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5070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42BF3-9BC3-4E6F-ABD3-FA23A767014A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013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1E58B3D-AF80-4B88-BC74-82D36DA8D1E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356B18A6-C5FF-454B-BCFB-7A47292EFFB4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0993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lum bright="20000"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450" y="63500"/>
            <a:ext cx="1774825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8800" y="60324"/>
            <a:ext cx="8229600" cy="439718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rgbClr val="263EA2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357850"/>
          </a:xfrm>
          <a:prstGeom prst="rect">
            <a:avLst/>
          </a:prstGeom>
          <a:noFill/>
          <a:ln w="12700">
            <a:noFill/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/>
          <a:lstStyle>
            <a:lvl1pPr>
              <a:lnSpc>
                <a:spcPct val="130000"/>
              </a:lnSpc>
              <a:defRPr sz="2000" b="1">
                <a:solidFill>
                  <a:srgbClr val="539517"/>
                </a:solidFill>
              </a:defRPr>
            </a:lvl1pPr>
            <a:lvl2pPr>
              <a:lnSpc>
                <a:spcPct val="130000"/>
              </a:lnSpc>
              <a:defRPr sz="1600"/>
            </a:lvl2pPr>
            <a:lvl3pPr>
              <a:lnSpc>
                <a:spcPct val="130000"/>
              </a:lnSpc>
              <a:defRPr sz="1200"/>
            </a:lvl3pPr>
            <a:lvl4pPr>
              <a:lnSpc>
                <a:spcPct val="130000"/>
              </a:lnSpc>
              <a:defRPr sz="1200"/>
            </a:lvl4pPr>
            <a:lvl5pPr>
              <a:lnSpc>
                <a:spcPct val="13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14"/>
          <p:cNvSpPr>
            <a:spLocks noGrp="1"/>
          </p:cNvSpPr>
          <p:nvPr>
            <p:ph sz="quarter" idx="10"/>
          </p:nvPr>
        </p:nvSpPr>
        <p:spPr>
          <a:xfrm>
            <a:off x="462910" y="326680"/>
            <a:ext cx="8014894" cy="428628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  <a:lvl2pPr>
              <a:buFont typeface="Wingdings" pitchFamily="2" charset="2"/>
              <a:buChar char="v"/>
              <a:defRPr sz="1500"/>
            </a:lvl2pPr>
            <a:lvl3pPr>
              <a:buFont typeface="Wingdings" pitchFamily="2" charset="2"/>
              <a:buChar char="v"/>
              <a:defRPr sz="1500"/>
            </a:lvl3pPr>
            <a:lvl4pPr>
              <a:buFont typeface="Wingdings" pitchFamily="2" charset="2"/>
              <a:buChar char="v"/>
              <a:defRPr sz="1500"/>
            </a:lvl4pPr>
            <a:lvl5pPr>
              <a:buFont typeface="Wingdings" pitchFamily="2" charset="2"/>
              <a:buChar char="v"/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2271570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02896" y="638627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fld id="{925020C4-ABE2-4ABF-BF51-9A6586E3E3B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987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000855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847664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34901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3531136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253035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32212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CEC61B-8E5B-428C-BF4B-91CC7F06BD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65020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0770998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96535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187448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4420033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586209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BDDC3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96A0A1-7007-49D3-891F-272251FBD27D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EBDDC3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EBDDC3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08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38415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D3892C2-384A-4918-8C18-AF6DF702A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7371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56F86-96A8-402B-97D2-A9EDE4D6AF88}" type="slidenum"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844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34953"/>
            <a:ext cx="5421083" cy="365125"/>
          </a:xfrm>
        </p:spPr>
        <p:txBody>
          <a:bodyPr rtlCol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06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59ED880B-10F4-4AC3-97A5-42C2B356871B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02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11483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/>
              <a:t>마스터 텍스트 스타일 편집</a:t>
            </a: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7" name="날짜 개체 틀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8" name="바닥글 개체 틀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9432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DD3651-E66B-40BB-A686-45A868FB96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0100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1054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1223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2194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640849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E4FA5E-ABA9-4097-8721-9C172EB26693}" type="slidenum">
              <a: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31502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C3458B-298E-4CB9-A2C1-37C60337D67F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3314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539965-C72A-4777-87E8-FA22B1B26AA9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516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72599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1E58B3D-AF80-4B88-BC74-82D36DA8D1E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C367D72-C954-4DCF-A049-373A9311E5A7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852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0365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6" y="1600276"/>
            <a:ext cx="4038572" cy="2196103"/>
          </a:xfr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168" y="1600276"/>
            <a:ext cx="4038572" cy="2196103"/>
          </a:xfr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025" y="3984408"/>
            <a:ext cx="4038572" cy="2196103"/>
          </a:xfr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6997" y="3984408"/>
            <a:ext cx="4038572" cy="2196103"/>
          </a:xfr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7010335" y="6550474"/>
            <a:ext cx="1904992" cy="307848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b">
            <a:spAutoFit/>
          </a:bodyPr>
          <a:lstStyle>
            <a:lvl1pPr marL="0" lvl="0" indent="0" algn="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1400" b="0" i="0" baseline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>
              <a:defRPr/>
            </a:pPr>
            <a:fld id="{D8D7A7C4-C82A-4D21-9AB0-F0C5A1D3EF09}" type="datetime1">
              <a:rPr lang="en-US" altLang="ko-KR" smtClean="0"/>
              <a:pPr>
                <a:defRPr/>
              </a:pPr>
              <a:t>11/30/2020</a:t>
            </a:fld>
            <a:endParaRPr lang="en-US" altLang="ko-KR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936846" y="6526691"/>
            <a:ext cx="2895590" cy="307848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b">
            <a:spAutoFit/>
          </a:bodyPr>
          <a:lstStyle>
            <a:lvl1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1400" b="0" i="0" baseline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4132" y="5947058"/>
            <a:ext cx="587358" cy="885861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b" anchorCtr="1">
            <a:sp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ko-KR" altLang="en-US" sz="2601" b="1" i="0" baseline="0">
                <a:solidFill>
                  <a:schemeClr val="bg1"/>
                </a:solidFill>
                <a:latin typeface="굴림"/>
                <a:ea typeface="굴림"/>
              </a:defRPr>
            </a:lvl1pPr>
          </a:lstStyle>
          <a:p>
            <a:pPr>
              <a:defRPr/>
            </a:pPr>
            <a:fld id="{C1E5DA54-00F8-44A1-912E-EE671B20795F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8326201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1E58B3D-AF80-4B88-BC74-82D36DA8D1E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8B3319A-B826-4118-A067-203EFDC26B98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194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EB8132-3E69-42D4-86FC-16113E9DD667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005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71E074-CA2B-4440-94E7-E49724C4F161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6603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7BD4B2F-B799-4EE6-82C0-03377699445F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4194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31E58B3D-AF80-4B88-BC74-82D36DA8D1E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F3F73F5-9AD5-46FD-B405-6BE38291058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94532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418818" name="Picture 2" descr="Image result for java icon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" y="339962"/>
            <a:ext cx="426171" cy="7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19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43" r:id="rId12"/>
    <p:sldLayoutId id="2147483747" r:id="rId13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68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DD3651-E66B-40BB-A686-45A868FB96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418818" name="Picture 2" descr="Image result for java icon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" y="339962"/>
            <a:ext cx="426171" cy="7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7042150" y="6591300"/>
            <a:ext cx="19907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쉽게 풀어쓴 </a:t>
            </a:r>
            <a:r>
              <a:rPr kumimoji="0" lang="en-US" altLang="ko-KR" sz="12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C</a:t>
            </a:r>
            <a:r>
              <a:rPr kumimoji="0" lang="ko-KR" altLang="en-US" sz="12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언어 </a:t>
            </a:r>
            <a:r>
              <a:rPr kumimoji="0" lang="en-US" altLang="ko-KR" sz="12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Express</a:t>
            </a:r>
            <a:endParaRPr kumimoji="0" lang="ko-KR" altLang="en-US" sz="1200" b="0" i="1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rebuchet MS" pitchFamily="34" charset="0"/>
              <a:ea typeface="굴림" pitchFamily="50" charset="-127"/>
              <a:cs typeface="+mn-cs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4C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Arial" pitchFamily="34" charset="0"/>
              </a:rPr>
              <a:t>© 2012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4C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Arial" pitchFamily="34" charset="0"/>
              </a:rPr>
              <a:t>생능출판사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4C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Arial" pitchFamily="34" charset="0"/>
              </a:rPr>
              <a:t>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4C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Arial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465834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70" r:id="rId3"/>
    <p:sldLayoutId id="2147483751" r:id="rId4"/>
    <p:sldLayoutId id="2147483752" r:id="rId5"/>
    <p:sldLayoutId id="2147483753" r:id="rId6"/>
    <p:sldLayoutId id="2147483762" r:id="rId7"/>
    <p:sldLayoutId id="214748376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77" r:id="rId16"/>
    <p:sldLayoutId id="2147483778" r:id="rId17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arduino.cc/" TargetMode="External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직사각형 1"/>
          <p:cNvSpPr>
            <a:spLocks noChangeArrowheads="1"/>
          </p:cNvSpPr>
          <p:nvPr/>
        </p:nvSpPr>
        <p:spPr>
          <a:xfrm>
            <a:off x="1179709" y="0"/>
            <a:ext cx="6335713" cy="197929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/>
                <a:ea typeface="맑은 고딕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/>
                <a:ea typeface="맑은 고딕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/>
                <a:ea typeface="맑은 고딕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/>
                <a:ea typeface="맑은 고딕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/>
                <a:ea typeface="맑은 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맑은 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맑은 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맑은 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맑은 고딕"/>
              </a:defRPr>
            </a:lvl9pPr>
          </a:lstStyle>
          <a:p>
            <a:pPr lvl="0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객체지향 프로그래밍</a:t>
            </a:r>
            <a:r>
              <a:rPr lang="en-US" altLang="ko-KR" sz="3600" b="1">
                <a:solidFill>
                  <a:srgbClr val="FF0000"/>
                </a:solidFill>
                <a:latin typeface="HY헤드라인M"/>
                <a:ea typeface="HY헤드라인M"/>
              </a:rPr>
              <a:t>(</a:t>
            </a:r>
            <a:r>
              <a:rPr lang="ko-KR" altLang="en-US" sz="3600" b="1">
                <a:solidFill>
                  <a:srgbClr val="FF0000"/>
                </a:solidFill>
                <a:latin typeface="HY헤드라인M"/>
                <a:ea typeface="HY헤드라인M"/>
              </a:rPr>
              <a:t>특성</a:t>
            </a:r>
            <a:r>
              <a:rPr lang="en-US" altLang="ko-KR" sz="3600" b="1">
                <a:solidFill>
                  <a:srgbClr val="FF0000"/>
                </a:solidFill>
                <a:latin typeface="HY헤드라인M"/>
                <a:ea typeface="HY헤드라인M"/>
              </a:rPr>
              <a:t>)</a:t>
            </a:r>
          </a:p>
          <a:p>
            <a:pPr lvl="0">
              <a:defRPr/>
            </a:pPr>
            <a:r>
              <a:rPr lang="ko-KR" altLang="en-US" b="1">
                <a:latin typeface="HY헤드라인M"/>
                <a:ea typeface="HY헤드라인M"/>
              </a:rPr>
              <a:t> </a:t>
            </a:r>
          </a:p>
          <a:p>
            <a:pPr lvl="0">
              <a:defRPr/>
            </a:pPr>
            <a:r>
              <a:rPr lang="en-US" altLang="ko-KR" sz="3200" b="1">
                <a:solidFill>
                  <a:srgbClr val="0000FF"/>
                </a:solidFill>
                <a:latin typeface="HY견고딕"/>
                <a:ea typeface="HY견고딕"/>
              </a:rPr>
              <a:t>Inheritance</a:t>
            </a:r>
            <a:br>
              <a:rPr lang="en-US" altLang="ko-KR" b="1">
                <a:latin typeface="HY헤드라인M"/>
                <a:ea typeface="HY헤드라인M"/>
              </a:rPr>
            </a:br>
            <a:endParaRPr lang="en-US" altLang="ko-KR" b="1">
              <a:latin typeface="HY헤드라인M"/>
              <a:ea typeface="HY헤드라인M"/>
            </a:endParaRPr>
          </a:p>
        </p:txBody>
      </p:sp>
      <p:pic>
        <p:nvPicPr>
          <p:cNvPr id="21514" name="그림 21513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012030" y="2104430"/>
            <a:ext cx="5657255" cy="3496269"/>
          </a:xfrm>
          <a:prstGeom prst="rect">
            <a:avLst/>
          </a:prstGeom>
        </p:spPr>
      </p:pic>
      <p:pic>
        <p:nvPicPr>
          <p:cNvPr id="21515" name="그림 215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9412" y="957220"/>
            <a:ext cx="7339316" cy="4833207"/>
          </a:xfrm>
          <a:prstGeom prst="rect">
            <a:avLst/>
          </a:prstGeom>
        </p:spPr>
      </p:pic>
      <p:sp>
        <p:nvSpPr>
          <p:cNvPr id="21516" name="TextBox 21515"/>
          <p:cNvSpPr txBox="1"/>
          <p:nvPr/>
        </p:nvSpPr>
        <p:spPr>
          <a:xfrm>
            <a:off x="901896" y="5737859"/>
            <a:ext cx="7995047" cy="967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i="0" u="none" strike="noStrike">
                <a:solidFill>
                  <a:srgbClr val="FF0000"/>
                </a:solidFill>
                <a:latin typeface="궁서"/>
                <a:ea typeface="궁서"/>
              </a:rPr>
              <a:t>*</a:t>
            </a:r>
            <a:r>
              <a:rPr lang="ko-KR" altLang="en-US" sz="2400" b="1" i="0" u="none" strike="noStrike">
                <a:solidFill>
                  <a:srgbClr val="FF0000"/>
                </a:solidFill>
                <a:latin typeface="궁서"/>
                <a:ea typeface="궁서"/>
              </a:rPr>
              <a:t> </a:t>
            </a:r>
            <a:r>
              <a:rPr sz="2400" b="1" i="0" u="none" strike="noStrike">
                <a:solidFill>
                  <a:srgbClr val="FF0000"/>
                </a:solidFill>
                <a:latin typeface="궁서"/>
                <a:ea typeface="궁서"/>
              </a:rPr>
              <a:t>코드의 재사용률을 높히고</a:t>
            </a:r>
            <a:r>
              <a:rPr lang="EN-US" sz="2400" b="1" i="0" u="none" strike="noStrike">
                <a:solidFill>
                  <a:srgbClr val="FF0000"/>
                </a:solidFill>
                <a:latin typeface="궁서"/>
                <a:ea typeface="궁서"/>
              </a:rPr>
              <a:t>, </a:t>
            </a:r>
            <a:endParaRPr sz="2400" b="1" i="0" u="none" strike="noStrike">
              <a:solidFill>
                <a:srgbClr val="FF0000"/>
              </a:solidFill>
              <a:latin typeface="궁서"/>
              <a:ea typeface="궁서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i="0" u="none" strike="noStrike">
                <a:solidFill>
                  <a:srgbClr val="FF0000"/>
                </a:solidFill>
                <a:latin typeface="궁서"/>
                <a:ea typeface="궁서"/>
              </a:rPr>
              <a:t>  </a:t>
            </a:r>
            <a:r>
              <a:rPr sz="2400" b="1" i="0" u="none" strike="noStrike">
                <a:solidFill>
                  <a:srgbClr val="FF0000"/>
                </a:solidFill>
                <a:latin typeface="궁서"/>
                <a:ea typeface="궁서"/>
              </a:rPr>
              <a:t>프로그램 코드를 단순화 시킬 수 있</a:t>
            </a:r>
            <a:r>
              <a:rPr lang="ko-KR" altLang="en-US" sz="2400" b="1" i="0" u="none" strike="noStrike">
                <a:solidFill>
                  <a:srgbClr val="FF0000"/>
                </a:solidFill>
                <a:latin typeface="궁서"/>
                <a:ea typeface="궁서"/>
              </a:rPr>
              <a:t>다</a:t>
            </a:r>
            <a:r>
              <a:rPr lang="EN-US" sz="2400" b="1" i="0" u="none" strike="noStrike">
                <a:solidFill>
                  <a:srgbClr val="FF0000"/>
                </a:solidFill>
                <a:latin typeface="궁서"/>
                <a:ea typeface="궁서"/>
              </a:rPr>
              <a:t>.</a:t>
            </a:r>
            <a:r>
              <a:rPr lang="en-US" altLang="ko-KR" sz="2400" b="1" i="0" u="none" strike="noStrike">
                <a:solidFill>
                  <a:srgbClr val="FF0000"/>
                </a:solidFill>
                <a:latin typeface="궁서"/>
                <a:ea typeface="궁서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05878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9512" y="116632"/>
            <a:ext cx="7848872" cy="5940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2000" b="1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class </a:t>
            </a:r>
            <a:r>
              <a:rPr lang="en-US" altLang="ko-KR" sz="2000" b="1" dirty="0" err="1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ColorPoint</a:t>
            </a:r>
            <a:r>
              <a:rPr lang="en-US" altLang="ko-KR" sz="2000" b="1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public Point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pPr defTabSz="180000"/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string color;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점의 색 표현</a:t>
            </a:r>
          </a:p>
          <a:p>
            <a:pPr defTabSz="180000"/>
            <a:r>
              <a:rPr lang="en-US" altLang="ko-KR" sz="2000" b="1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public: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void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setColor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(string color)  {	this-&gt;color = color; }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void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showColorPoint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};</a:t>
            </a:r>
          </a:p>
          <a:p>
            <a:pPr defTabSz="180000"/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void </a:t>
            </a:r>
            <a:r>
              <a:rPr lang="en-US" altLang="ko-KR" sz="2000" b="1" dirty="0" err="1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ColorPoint</a:t>
            </a:r>
            <a:r>
              <a:rPr lang="en-US" altLang="ko-KR" sz="2000" b="1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::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showColorPoint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color &lt;&lt; ":";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showPoint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();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Point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sz="2000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showPoint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() 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호출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pPr defTabSz="180000"/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main()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Point p;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 클래스의 객체 생성</a:t>
            </a:r>
          </a:p>
          <a:p>
            <a:pPr defTabSz="180000"/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ColorPoint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cp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파생 클래스의 객체 생성</a:t>
            </a:r>
          </a:p>
          <a:p>
            <a:pPr defTabSz="180000"/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cp.set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(3,4);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 클래스의 멤버 호출</a:t>
            </a:r>
          </a:p>
          <a:p>
            <a:pPr defTabSz="180000"/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cp.setColor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("Red");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파생 클래스의 멤버 호출</a:t>
            </a:r>
          </a:p>
          <a:p>
            <a:pPr defTabSz="180000"/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cp.showColorPoint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();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파생 클래스의 멤버 호출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56176" y="3429000"/>
            <a:ext cx="1761452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Red:(3,4)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777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153400" cy="680120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기본 클래스의 객체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446102" y="3571951"/>
            <a:ext cx="3622594" cy="28449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3810" y="3902500"/>
            <a:ext cx="88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x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27233" y="3911350"/>
            <a:ext cx="936788" cy="298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44054" y="3009060"/>
            <a:ext cx="1767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Point p;</a:t>
            </a:r>
            <a:endParaRPr lang="ko-KR" altLang="en-US" sz="2400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6454" y="4809760"/>
            <a:ext cx="210037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void set() {...}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13941" y="4159434"/>
            <a:ext cx="86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y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45316" y="5299283"/>
            <a:ext cx="30233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void </a:t>
            </a:r>
            <a:r>
              <a:rPr lang="en-US" altLang="ko-KR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showPoint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 {...}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81674" y="4319929"/>
            <a:ext cx="936788" cy="2507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0497" y="2945741"/>
            <a:ext cx="4982872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class Point 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{ </a:t>
            </a:r>
          </a:p>
          <a:p>
            <a:pPr defTabSz="180000" fontAlgn="base" latinLnBrk="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x, y; // </a:t>
            </a:r>
            <a:r>
              <a:rPr lang="ko-KR" altLang="en-US" sz="2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 점 </a:t>
            </a:r>
            <a:r>
              <a:rPr lang="en-US" altLang="ko-KR" sz="2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2400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x,y</a:t>
            </a:r>
            <a:r>
              <a:rPr lang="en-US" altLang="ko-KR" sz="2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2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좌표 값</a:t>
            </a:r>
          </a:p>
          <a:p>
            <a:pPr defTabSz="180000" fontAlgn="base" latinLnBrk="0"/>
            <a:r>
              <a:rPr lang="en-US" altLang="ko-KR" sz="2400" b="1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public:</a:t>
            </a:r>
          </a:p>
          <a:p>
            <a:pPr defTabSz="180000" fontAlgn="base" latinLnBrk="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void set(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x,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y);</a:t>
            </a:r>
          </a:p>
          <a:p>
            <a:pPr defTabSz="180000" fontAlgn="base" latinLnBrk="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void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showPoint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();</a:t>
            </a:r>
          </a:p>
          <a:p>
            <a:pPr defTabSz="180000" fontAlgn="base" latinLnBrk="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};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302543" y="5483949"/>
            <a:ext cx="4265652" cy="68012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 </a:t>
            </a:r>
            <a:r>
              <a:rPr lang="ko-KR" altLang="en-US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클래스의 객체 구성</a:t>
            </a:r>
          </a:p>
        </p:txBody>
      </p:sp>
    </p:spTree>
    <p:extLst>
      <p:ext uri="{BB962C8B-B14F-4D97-AF65-F5344CB8AC3E}">
        <p14:creationId xmlns:p14="http://schemas.microsoft.com/office/powerpoint/2010/main" val="3585152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12</a:t>
            </a:fld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sz="1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파생 클래스의 객체 구성</a:t>
            </a:r>
          </a:p>
        </p:txBody>
      </p:sp>
      <p:sp>
        <p:nvSpPr>
          <p:cNvPr id="12" name="양쪽 모서리가 둥근 사각형 11"/>
          <p:cNvSpPr/>
          <p:nvPr/>
        </p:nvSpPr>
        <p:spPr>
          <a:xfrm rot="10800000">
            <a:off x="396078" y="4899266"/>
            <a:ext cx="3934555" cy="1958734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396078" y="2637010"/>
            <a:ext cx="3904169" cy="2166641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1314" y="2136024"/>
            <a:ext cx="2687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ColorPoint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cp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  <a:endParaRPr lang="ko-KR" altLang="en-US" sz="2400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5604" y="3851586"/>
            <a:ext cx="297430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void set() {...}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6801" y="4337130"/>
            <a:ext cx="31586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void </a:t>
            </a:r>
            <a:r>
              <a:rPr lang="en-US" altLang="ko-KR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showPoint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 {...}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5604" y="4993426"/>
            <a:ext cx="211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string color</a:t>
            </a:r>
            <a:endParaRPr lang="ko-KR" altLang="en-US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276" y="5668379"/>
            <a:ext cx="411625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b="1" dirty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void </a:t>
            </a:r>
            <a:r>
              <a:rPr lang="en-US" altLang="ko-KR" b="1" dirty="0" err="1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showColorPoint</a:t>
            </a:r>
            <a:r>
              <a:rPr lang="en-US" altLang="ko-KR" b="1" dirty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() { ... }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0577" y="5299945"/>
            <a:ext cx="31153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b="1" dirty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void </a:t>
            </a:r>
            <a:r>
              <a:rPr lang="en-US" altLang="ko-KR" b="1" dirty="0" err="1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setColor</a:t>
            </a:r>
            <a:r>
              <a:rPr lang="en-US" altLang="ko-KR" b="1" dirty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() {...}</a:t>
            </a:r>
            <a:endParaRPr lang="ko-KR" altLang="en-US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0406" y="3012738"/>
            <a:ext cx="98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x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16273" y="3204232"/>
            <a:ext cx="743978" cy="2473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6801" y="3499353"/>
            <a:ext cx="107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y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6273" y="3538432"/>
            <a:ext cx="743978" cy="2473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14414" y="5075345"/>
            <a:ext cx="743978" cy="2473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614877" y="2063951"/>
            <a:ext cx="2452436" cy="594092"/>
          </a:xfrm>
          <a:prstGeom prst="wedgeRoundRectCallout">
            <a:avLst>
              <a:gd name="adj1" fmla="val -50648"/>
              <a:gd name="adj2" fmla="val 965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파생 클래스의 객체는 </a:t>
            </a:r>
            <a:endParaRPr lang="en-US" altLang="ko-KR" sz="1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 클래스의 멤버 포함</a:t>
            </a:r>
          </a:p>
        </p:txBody>
      </p:sp>
      <p:sp>
        <p:nvSpPr>
          <p:cNvPr id="27" name="오른쪽 중괄호 26"/>
          <p:cNvSpPr/>
          <p:nvPr/>
        </p:nvSpPr>
        <p:spPr>
          <a:xfrm>
            <a:off x="4457832" y="2786714"/>
            <a:ext cx="288032" cy="1726434"/>
          </a:xfrm>
          <a:prstGeom prst="rightBrace">
            <a:avLst>
              <a:gd name="adj1" fmla="val 31849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78724" y="3502986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기본클래스 멤버</a:t>
            </a:r>
          </a:p>
        </p:txBody>
      </p:sp>
      <p:sp>
        <p:nvSpPr>
          <p:cNvPr id="29" name="오른쪽 중괄호 28"/>
          <p:cNvSpPr/>
          <p:nvPr/>
        </p:nvSpPr>
        <p:spPr>
          <a:xfrm>
            <a:off x="4605012" y="4993426"/>
            <a:ext cx="288032" cy="1596774"/>
          </a:xfrm>
          <a:prstGeom prst="rightBrace">
            <a:avLst>
              <a:gd name="adj1" fmla="val 31849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78724" y="5621827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파생클래스 멤버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6079" y="9008"/>
            <a:ext cx="6767664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class </a:t>
            </a:r>
            <a:r>
              <a:rPr lang="en-US" altLang="ko-KR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ColorPoint</a:t>
            </a:r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public Point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{ </a:t>
            </a:r>
            <a:r>
              <a:rPr lang="en-US" altLang="ko-KR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Point</a:t>
            </a:r>
            <a:r>
              <a:rPr lang="ko-KR" altLang="en-US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상속받음</a:t>
            </a:r>
          </a:p>
          <a:p>
            <a:pPr defTabSz="180000" fontAlgn="base" latinLnBrk="0"/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b="1" dirty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string color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 </a:t>
            </a:r>
            <a:r>
              <a:rPr lang="en-US" altLang="ko-KR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점의 색 표현</a:t>
            </a:r>
          </a:p>
          <a:p>
            <a:pPr defTabSz="180000" fontAlgn="base" latinLnBrk="0"/>
            <a:r>
              <a:rPr lang="en-US" altLang="ko-KR" b="1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public:</a:t>
            </a:r>
          </a:p>
          <a:p>
            <a:pPr defTabSz="180000" fontAlgn="base" latinLnBrk="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b="1" dirty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void </a:t>
            </a:r>
            <a:r>
              <a:rPr lang="en-US" altLang="ko-KR" b="1" dirty="0" err="1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setColor</a:t>
            </a:r>
            <a:r>
              <a:rPr lang="en-US" altLang="ko-KR" b="1" dirty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(string color);</a:t>
            </a:r>
          </a:p>
          <a:p>
            <a:pPr defTabSz="180000" fontAlgn="base" latinLnBrk="0"/>
            <a:r>
              <a:rPr lang="en-US" altLang="ko-KR" b="1" dirty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void </a:t>
            </a:r>
            <a:r>
              <a:rPr lang="en-US" altLang="ko-KR" b="1" dirty="0" err="1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showColorPoint</a:t>
            </a:r>
            <a:r>
              <a:rPr lang="en-US" altLang="ko-KR" b="1" dirty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();</a:t>
            </a:r>
          </a:p>
          <a:p>
            <a:pPr defTabSz="180000" fontAlgn="base" latinLnBrk="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78858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파생 클래스에서 기본 클래스 멤버 접근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 rot="10800000">
            <a:off x="2104674" y="4077499"/>
            <a:ext cx="4124431" cy="1985527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sz="20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090833" y="1412776"/>
            <a:ext cx="4124432" cy="2578951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9594" y="6035649"/>
            <a:ext cx="3442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ColorPoint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cp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17119" y="2095279"/>
            <a:ext cx="349850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void set(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x,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y) { 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this-&gt;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= x; this-&gt;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=y;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41937" y="3110942"/>
            <a:ext cx="325766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void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showPoint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 { 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75854" y="3968386"/>
            <a:ext cx="1214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color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12098" y="4062878"/>
            <a:ext cx="743978" cy="217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33975" y="4615337"/>
            <a:ext cx="345969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void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showColorPoint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color &lt;&lt; ":";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showPoint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();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52501" y="4286346"/>
            <a:ext cx="32346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void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setColor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( ) { ... }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74379" y="1465210"/>
            <a:ext cx="699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62141" y="1485864"/>
            <a:ext cx="743978" cy="209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4511" y="1722144"/>
            <a:ext cx="689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62141" y="1820064"/>
            <a:ext cx="743978" cy="209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자유형 19"/>
          <p:cNvSpPr/>
          <p:nvPr/>
        </p:nvSpPr>
        <p:spPr>
          <a:xfrm flipH="1">
            <a:off x="1539161" y="3484076"/>
            <a:ext cx="940433" cy="1889139"/>
          </a:xfrm>
          <a:custGeom>
            <a:avLst/>
            <a:gdLst>
              <a:gd name="connsiteX0" fmla="*/ 0 w 1434994"/>
              <a:gd name="connsiteY0" fmla="*/ 2127183 h 2127183"/>
              <a:gd name="connsiteX1" fmla="*/ 1434164 w 1434994"/>
              <a:gd name="connsiteY1" fmla="*/ 1395663 h 2127183"/>
              <a:gd name="connsiteX2" fmla="*/ 163629 w 1434994"/>
              <a:gd name="connsiteY2" fmla="*/ 0 h 2127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4994" h="2127183">
                <a:moveTo>
                  <a:pt x="0" y="2127183"/>
                </a:moveTo>
                <a:cubicBezTo>
                  <a:pt x="703446" y="1938688"/>
                  <a:pt x="1406892" y="1750194"/>
                  <a:pt x="1434164" y="1395663"/>
                </a:cubicBezTo>
                <a:cubicBezTo>
                  <a:pt x="1461436" y="1041132"/>
                  <a:pt x="812532" y="520566"/>
                  <a:pt x="163629" y="0"/>
                </a:cubicBezTo>
              </a:path>
            </a:pathLst>
          </a:custGeom>
          <a:noFill/>
          <a:ln w="2222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오른쪽 중괄호 21"/>
          <p:cNvSpPr/>
          <p:nvPr/>
        </p:nvSpPr>
        <p:spPr>
          <a:xfrm>
            <a:off x="6709317" y="1436273"/>
            <a:ext cx="343850" cy="2482522"/>
          </a:xfrm>
          <a:prstGeom prst="rightBrace">
            <a:avLst>
              <a:gd name="adj1" fmla="val 31849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69196" y="2462775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Point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멤버</a:t>
            </a:r>
          </a:p>
        </p:txBody>
      </p:sp>
      <p:sp>
        <p:nvSpPr>
          <p:cNvPr id="24" name="오른쪽 중괄호 23"/>
          <p:cNvSpPr/>
          <p:nvPr/>
        </p:nvSpPr>
        <p:spPr>
          <a:xfrm>
            <a:off x="6740996" y="4102770"/>
            <a:ext cx="288032" cy="1804681"/>
          </a:xfrm>
          <a:prstGeom prst="rightBrace">
            <a:avLst>
              <a:gd name="adj1" fmla="val 31849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13902" y="4665712"/>
            <a:ext cx="2230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ColorPoint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멤버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53174" y="5233393"/>
            <a:ext cx="2107207" cy="674058"/>
          </a:xfrm>
          <a:prstGeom prst="wedgeRoundRectCallout">
            <a:avLst>
              <a:gd name="adj1" fmla="val 77573"/>
              <a:gd name="adj2" fmla="val -78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>
              <a:defRPr sz="10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4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파생클래스에서 </a:t>
            </a:r>
            <a:endParaRPr lang="en-US" altLang="ko-KR" sz="1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 클래스 멤버 호출</a:t>
            </a:r>
          </a:p>
        </p:txBody>
      </p:sp>
      <p:sp>
        <p:nvSpPr>
          <p:cNvPr id="3" name="자유형 2"/>
          <p:cNvSpPr/>
          <p:nvPr/>
        </p:nvSpPr>
        <p:spPr>
          <a:xfrm>
            <a:off x="4413041" y="1485864"/>
            <a:ext cx="906541" cy="988406"/>
          </a:xfrm>
          <a:custGeom>
            <a:avLst/>
            <a:gdLst>
              <a:gd name="connsiteX0" fmla="*/ 0 w 907617"/>
              <a:gd name="connsiteY0" fmla="*/ 1099457 h 1099457"/>
              <a:gd name="connsiteX1" fmla="*/ 903514 w 907617"/>
              <a:gd name="connsiteY1" fmla="*/ 381000 h 1099457"/>
              <a:gd name="connsiteX2" fmla="*/ 272143 w 907617"/>
              <a:gd name="connsiteY2" fmla="*/ 0 h 1099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7617" h="1099457">
                <a:moveTo>
                  <a:pt x="0" y="1099457"/>
                </a:moveTo>
                <a:cubicBezTo>
                  <a:pt x="429078" y="831850"/>
                  <a:pt x="858157" y="564243"/>
                  <a:pt x="903514" y="381000"/>
                </a:cubicBezTo>
                <a:cubicBezTo>
                  <a:pt x="948871" y="197757"/>
                  <a:pt x="610507" y="98878"/>
                  <a:pt x="272143" y="0"/>
                </a:cubicBezTo>
              </a:path>
            </a:pathLst>
          </a:custGeom>
          <a:noFill/>
          <a:ln w="2222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83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5030" y="249985"/>
            <a:ext cx="8153400" cy="680120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외부에서 파생 클래스 객체에 대한 접근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38631" y="3862480"/>
            <a:ext cx="2813876" cy="15558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4946" y="3928773"/>
            <a:ext cx="2797561" cy="147732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ColorPoint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cp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cp.set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(3, 4);</a:t>
            </a:r>
          </a:p>
          <a:p>
            <a:r>
              <a:rPr lang="en-US" altLang="ko-KR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cp.setColor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("Red");</a:t>
            </a:r>
          </a:p>
          <a:p>
            <a:r>
              <a:rPr lang="en-US" altLang="ko-KR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cp.showColorPoint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();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5406" y="5620659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main()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 rot="10800000">
            <a:off x="5061874" y="4025078"/>
            <a:ext cx="3788192" cy="2716290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5061874" y="1628799"/>
            <a:ext cx="3835639" cy="2312213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78141" y="1084123"/>
            <a:ext cx="300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ColorPoint</a:t>
            </a:r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cp</a:t>
            </a:r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7974" y="2266317"/>
            <a:ext cx="357264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void set(</a:t>
            </a:r>
            <a:r>
              <a:rPr lang="en-US" altLang="ko-KR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x, </a:t>
            </a:r>
            <a:r>
              <a:rPr lang="en-US" altLang="ko-KR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y) { </a:t>
            </a:r>
          </a:p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this-&gt;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= x; this-&gt;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=y;</a:t>
            </a:r>
          </a:p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99638" y="3079090"/>
            <a:ext cx="315009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void </a:t>
            </a:r>
            <a:r>
              <a:rPr lang="en-US" altLang="ko-KR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showPoint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 { </a:t>
            </a:r>
          </a:p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x &lt;&lt; y;</a:t>
            </a:r>
          </a:p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94894" y="3901711"/>
            <a:ext cx="121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color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71234" y="4019403"/>
            <a:ext cx="1214940" cy="195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“Red”</a:t>
            </a:r>
            <a:endParaRPr lang="ko-KR" altLang="en-US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93628" y="5335273"/>
            <a:ext cx="35487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void </a:t>
            </a:r>
            <a:r>
              <a:rPr lang="en-US" altLang="ko-KR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showColorPoint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 {</a:t>
            </a:r>
          </a:p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color &lt;&lt; ":";</a:t>
            </a:r>
          </a:p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showPoint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();</a:t>
            </a:r>
          </a:p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01353" y="4237677"/>
            <a:ext cx="364396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void </a:t>
            </a:r>
            <a:r>
              <a:rPr lang="en-US" altLang="ko-KR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setColor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(string color) {</a:t>
            </a:r>
          </a:p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this-&gt;color = color;</a:t>
            </a:r>
          </a:p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19906" y="1648941"/>
            <a:ext cx="69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07668" y="1669595"/>
            <a:ext cx="743978" cy="209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30038" y="1905875"/>
            <a:ext cx="68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507668" y="2003795"/>
            <a:ext cx="743978" cy="209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77353" y="5279151"/>
            <a:ext cx="1141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파생클래스</a:t>
            </a:r>
            <a:endParaRPr lang="en-US" altLang="ko-KR" sz="1400" b="1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멤버 호출</a:t>
            </a:r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1655627" y="1576537"/>
            <a:ext cx="2801563" cy="902079"/>
          </a:xfrm>
          <a:prstGeom prst="wedgeRoundRectCallout">
            <a:avLst>
              <a:gd name="adj1" fmla="val 81159"/>
              <a:gd name="adj2" fmla="val 141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x, y</a:t>
            </a:r>
            <a:r>
              <a:rPr lang="ko-KR" altLang="en-US" sz="1400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는 </a:t>
            </a:r>
            <a:r>
              <a:rPr lang="en-US" altLang="ko-KR" sz="1400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Point </a:t>
            </a:r>
            <a:r>
              <a:rPr lang="ko-KR" altLang="en-US" sz="1400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클래스에 </a:t>
            </a:r>
            <a:r>
              <a:rPr lang="en-US" altLang="ko-KR" sz="1400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private</a:t>
            </a:r>
            <a:r>
              <a:rPr lang="ko-KR" altLang="en-US" sz="1400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이므로 </a:t>
            </a:r>
            <a:r>
              <a:rPr lang="en-US" altLang="ko-KR" sz="1400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set(), </a:t>
            </a:r>
            <a:r>
              <a:rPr lang="en-US" altLang="ko-KR" sz="1400" b="1" dirty="0" err="1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showPoint</a:t>
            </a:r>
            <a:r>
              <a:rPr lang="en-US" altLang="ko-KR" sz="1400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sz="1400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에서만 접근 가능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10032" y="4364804"/>
            <a:ext cx="105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파생클래스</a:t>
            </a:r>
            <a:endParaRPr lang="en-US" altLang="ko-KR" sz="1400" b="1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멤버 호출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790425" y="2817480"/>
            <a:ext cx="1114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기본클래스</a:t>
            </a:r>
            <a:endParaRPr lang="en-US" altLang="ko-KR" sz="1400" b="1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멤버 호출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2651990" y="2426353"/>
            <a:ext cx="2466534" cy="224025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3494598" y="4461209"/>
            <a:ext cx="1876251" cy="50206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3785192" y="5301207"/>
            <a:ext cx="1585657" cy="36033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452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188640"/>
            <a:ext cx="8153400" cy="680120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접근 지정자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531352" cy="4968552"/>
          </a:xfrm>
        </p:spPr>
        <p:txBody>
          <a:bodyPr>
            <a:normAutofit lnSpcReduction="10000"/>
          </a:bodyPr>
          <a:lstStyle/>
          <a:p>
            <a:pPr lvl="1" fontAlgn="base"/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 fontAlgn="base"/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private 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멤버</a:t>
            </a:r>
          </a:p>
          <a:p>
            <a:pPr lvl="2" fontAlgn="base"/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선언된 클래스 내에서만 접근 가능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 fontAlgn="base"/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파생 클래스에서도 기본 클래스의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private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멤버 직접 접근 불가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 fontAlgn="base"/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 fontAlgn="base"/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public 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멤버</a:t>
            </a:r>
          </a:p>
          <a:p>
            <a:pPr lvl="2" fontAlgn="base"/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선언된 클래스나 외부 어떤 클래스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모든 외부 함수에 접근 허용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 fontAlgn="base"/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파생 클래스에서 기본 클래스의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public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멤버 접근 가능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 fontAlgn="base"/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 fontAlgn="base"/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protected 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멤버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 fontAlgn="base"/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선언된 클래스에서 접근 가능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 lvl="2" fontAlgn="base"/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파생 클래스에서만 접근 허용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3" fontAlgn="base"/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파생 클래스가 아닌 다른 클래스나 외부 함수에서는 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143000" lvl="3" indent="0" fontAlgn="base">
              <a:buNone/>
            </a:pP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  protected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멤버를 접근할 수 없다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585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멤버의 접근 지정에 따른 </a:t>
            </a:r>
            <a:r>
              <a:rPr lang="ko-KR" altLang="en-US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접근성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16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5923" y="1926637"/>
            <a:ext cx="2701222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class A {</a:t>
            </a:r>
          </a:p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private:</a:t>
            </a:r>
          </a:p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	 private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멤버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protected:</a:t>
            </a:r>
          </a:p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	protected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멤버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public:</a:t>
            </a:r>
          </a:p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	public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멤버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};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7247" y="4499728"/>
            <a:ext cx="2669897" cy="1754326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class B : public A {</a:t>
            </a:r>
          </a:p>
          <a:p>
            <a:pPr defTabSz="180000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};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9" name="직선 화살표 연결선 8"/>
          <p:cNvCxnSpPr>
            <a:stCxn id="7" idx="0"/>
            <a:endCxn id="6" idx="2"/>
          </p:cNvCxnSpPr>
          <p:nvPr/>
        </p:nvCxnSpPr>
        <p:spPr>
          <a:xfrm flipH="1" flipV="1">
            <a:off x="4207780" y="3742519"/>
            <a:ext cx="8124" cy="622585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20272" y="1935735"/>
            <a:ext cx="1656184" cy="23083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class C {</a:t>
            </a:r>
          </a:p>
          <a:p>
            <a:pPr defTabSz="180000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};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699" y="1926637"/>
            <a:ext cx="2193229" cy="2308324"/>
          </a:xfrm>
          <a:prstGeom prst="rect">
            <a:avLst/>
          </a:prstGeom>
          <a:solidFill>
            <a:srgbClr val="A69FFB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void function() {</a:t>
            </a:r>
          </a:p>
          <a:p>
            <a:pPr defTabSz="180000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5026845" y="2650070"/>
            <a:ext cx="2736304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5200609" y="3209314"/>
            <a:ext cx="2736303" cy="1969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4860032" y="3742519"/>
            <a:ext cx="2736304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64109" y="2663024"/>
            <a:ext cx="2102627" cy="117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765189" y="3209687"/>
            <a:ext cx="2102627" cy="18952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700614" y="3669290"/>
            <a:ext cx="2102627" cy="834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곱셈 기호 32"/>
          <p:cNvSpPr/>
          <p:nvPr/>
        </p:nvSpPr>
        <p:spPr>
          <a:xfrm>
            <a:off x="2199681" y="2493855"/>
            <a:ext cx="288032" cy="312430"/>
          </a:xfrm>
          <a:prstGeom prst="mathMultiply">
            <a:avLst>
              <a:gd name="adj1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곱셈 기호 33"/>
          <p:cNvSpPr/>
          <p:nvPr/>
        </p:nvSpPr>
        <p:spPr>
          <a:xfrm>
            <a:off x="6331915" y="2481861"/>
            <a:ext cx="288032" cy="312430"/>
          </a:xfrm>
          <a:prstGeom prst="mathMultiply">
            <a:avLst>
              <a:gd name="adj1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곱셈 기호 34"/>
          <p:cNvSpPr/>
          <p:nvPr/>
        </p:nvSpPr>
        <p:spPr>
          <a:xfrm>
            <a:off x="6519432" y="3002417"/>
            <a:ext cx="288032" cy="312430"/>
          </a:xfrm>
          <a:prstGeom prst="mathMultiply">
            <a:avLst>
              <a:gd name="adj1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곱셈 기호 35"/>
          <p:cNvSpPr/>
          <p:nvPr/>
        </p:nvSpPr>
        <p:spPr>
          <a:xfrm>
            <a:off x="2094294" y="3053099"/>
            <a:ext cx="288032" cy="312430"/>
          </a:xfrm>
          <a:prstGeom prst="mathMultiply">
            <a:avLst>
              <a:gd name="adj1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곱셈 기호 36"/>
          <p:cNvSpPr/>
          <p:nvPr/>
        </p:nvSpPr>
        <p:spPr>
          <a:xfrm>
            <a:off x="6466880" y="4062577"/>
            <a:ext cx="331160" cy="312430"/>
          </a:xfrm>
          <a:prstGeom prst="mathMultiply">
            <a:avLst>
              <a:gd name="adj1" fmla="val 49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6380" y="1398624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외부 함수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3471" y="1441973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기본 클래스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23903" y="1414954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다른 클래스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44590" y="6380610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파생 클래스</a:t>
            </a:r>
          </a:p>
        </p:txBody>
      </p:sp>
      <p:sp>
        <p:nvSpPr>
          <p:cNvPr id="17" name="자유형 16"/>
          <p:cNvSpPr/>
          <p:nvPr/>
        </p:nvSpPr>
        <p:spPr>
          <a:xfrm>
            <a:off x="4860032" y="3289964"/>
            <a:ext cx="1537683" cy="2227268"/>
          </a:xfrm>
          <a:custGeom>
            <a:avLst/>
            <a:gdLst>
              <a:gd name="connsiteX0" fmla="*/ 0 w 1343125"/>
              <a:gd name="connsiteY0" fmla="*/ 2241395 h 2241395"/>
              <a:gd name="connsiteX1" fmla="*/ 1338146 w 1343125"/>
              <a:gd name="connsiteY1" fmla="*/ 936702 h 2241395"/>
              <a:gd name="connsiteX2" fmla="*/ 367990 w 1343125"/>
              <a:gd name="connsiteY2" fmla="*/ 0 h 224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3125" h="2241395">
                <a:moveTo>
                  <a:pt x="0" y="2241395"/>
                </a:moveTo>
                <a:cubicBezTo>
                  <a:pt x="638407" y="1775831"/>
                  <a:pt x="1276814" y="1310268"/>
                  <a:pt x="1338146" y="936702"/>
                </a:cubicBezTo>
                <a:cubicBezTo>
                  <a:pt x="1399478" y="563136"/>
                  <a:pt x="883734" y="281568"/>
                  <a:pt x="367990" y="0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6568761" y="4994290"/>
            <a:ext cx="1345458" cy="645451"/>
          </a:xfrm>
          <a:prstGeom prst="wedgeRoundRectCallout">
            <a:avLst>
              <a:gd name="adj1" fmla="val -81255"/>
              <a:gd name="adj2" fmla="val -1117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protected </a:t>
            </a:r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멤버는 파생 클래스에 접근이 허용된다</a:t>
            </a:r>
            <a:r>
              <a:rPr lang="en-US" altLang="ko-KR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4684711" y="3809448"/>
            <a:ext cx="1334682" cy="1405054"/>
          </a:xfrm>
          <a:custGeom>
            <a:avLst/>
            <a:gdLst>
              <a:gd name="connsiteX0" fmla="*/ 0 w 1334682"/>
              <a:gd name="connsiteY0" fmla="*/ 1405054 h 1405054"/>
              <a:gd name="connsiteX1" fmla="*/ 1326995 w 1334682"/>
              <a:gd name="connsiteY1" fmla="*/ 535259 h 1405054"/>
              <a:gd name="connsiteX2" fmla="*/ 446049 w 1334682"/>
              <a:gd name="connsiteY2" fmla="*/ 0 h 1405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682" h="1405054">
                <a:moveTo>
                  <a:pt x="0" y="1405054"/>
                </a:moveTo>
                <a:cubicBezTo>
                  <a:pt x="626326" y="1087244"/>
                  <a:pt x="1252653" y="769435"/>
                  <a:pt x="1326995" y="535259"/>
                </a:cubicBezTo>
                <a:cubicBezTo>
                  <a:pt x="1401337" y="301083"/>
                  <a:pt x="923693" y="150541"/>
                  <a:pt x="446049" y="0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자유형 40"/>
          <p:cNvSpPr/>
          <p:nvPr/>
        </p:nvSpPr>
        <p:spPr>
          <a:xfrm>
            <a:off x="4701548" y="2735492"/>
            <a:ext cx="1947432" cy="2998938"/>
          </a:xfrm>
          <a:custGeom>
            <a:avLst/>
            <a:gdLst>
              <a:gd name="connsiteX0" fmla="*/ 0 w 2101158"/>
              <a:gd name="connsiteY0" fmla="*/ 2754351 h 2754351"/>
              <a:gd name="connsiteX1" fmla="*/ 2096430 w 2101158"/>
              <a:gd name="connsiteY1" fmla="*/ 1193181 h 2754351"/>
              <a:gd name="connsiteX2" fmla="*/ 457200 w 2101158"/>
              <a:gd name="connsiteY2" fmla="*/ 0 h 275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1158" h="2754351">
                <a:moveTo>
                  <a:pt x="0" y="2754351"/>
                </a:moveTo>
                <a:cubicBezTo>
                  <a:pt x="1010115" y="2203295"/>
                  <a:pt x="2020230" y="1652240"/>
                  <a:pt x="2096430" y="1193181"/>
                </a:cubicBezTo>
                <a:cubicBezTo>
                  <a:pt x="2172630" y="734122"/>
                  <a:pt x="1314915" y="367061"/>
                  <a:pt x="457200" y="0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856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상속 지정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16060" y="1810187"/>
            <a:ext cx="8711880" cy="4968552"/>
          </a:xfrm>
        </p:spPr>
        <p:txBody>
          <a:bodyPr/>
          <a:lstStyle/>
          <a:p>
            <a:pPr lvl="1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상속 지정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상속 선언 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public, private, protected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가지 중 하나 지정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기본 클래스의 멤버의 접근 속성을 어떻게 계승할지 지정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3"/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public – </a:t>
            </a:r>
            <a:r>
              <a:rPr lang="ko-KR" altLang="en-US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 클래스의 </a:t>
            </a:r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protected, public </a:t>
            </a:r>
            <a:r>
              <a:rPr lang="ko-KR" altLang="en-US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멤버</a:t>
            </a:r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속성을 그대로 계승</a:t>
            </a:r>
            <a:endParaRPr lang="en-US" altLang="ko-KR" sz="16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3"/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private – </a:t>
            </a:r>
            <a:r>
              <a:rPr lang="ko-KR" altLang="en-US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 클래스의 </a:t>
            </a:r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protected, public </a:t>
            </a:r>
            <a:r>
              <a:rPr lang="ko-KR" altLang="en-US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멤버를 </a:t>
            </a:r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private</a:t>
            </a:r>
            <a:r>
              <a:rPr lang="ko-KR" altLang="en-US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으로 계승</a:t>
            </a:r>
            <a:endParaRPr lang="en-US" altLang="ko-KR" sz="16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3"/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protected – </a:t>
            </a:r>
            <a:r>
              <a:rPr lang="ko-KR" altLang="en-US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 클래스의 </a:t>
            </a:r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protected, public </a:t>
            </a:r>
            <a:r>
              <a:rPr lang="ko-KR" altLang="en-US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멤버를 </a:t>
            </a:r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protected</a:t>
            </a:r>
            <a:r>
              <a:rPr lang="ko-KR" altLang="en-US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계승</a:t>
            </a:r>
            <a:endParaRPr lang="en-US" altLang="ko-KR" sz="16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b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899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4097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208252"/>
            <a:ext cx="9144000" cy="417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101" name="TextBox 5"/>
          <p:cNvSpPr txBox="1"/>
          <p:nvPr/>
        </p:nvSpPr>
        <p:spPr>
          <a:xfrm>
            <a:off x="1691732" y="2527912"/>
            <a:ext cx="518122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583">
              <a:defRPr/>
            </a:pPr>
            <a:r>
              <a:rPr lang="ko-KR" altLang="en-US" sz="3200" dirty="0" err="1">
                <a:latin typeface="휴먼둥근헤드라인"/>
                <a:ea typeface="휴먼둥근헤드라인"/>
              </a:rPr>
              <a:t>아두이노</a:t>
            </a:r>
            <a:r>
              <a:rPr lang="en-US" altLang="ko-KR" sz="3200" dirty="0">
                <a:latin typeface="휴먼둥근헤드라인"/>
                <a:ea typeface="휴먼둥근헤드라인"/>
              </a:rPr>
              <a:t>(Arduino) </a:t>
            </a:r>
            <a:r>
              <a:rPr lang="ko-KR" altLang="en-US" sz="3200" dirty="0">
                <a:latin typeface="휴먼둥근헤드라인"/>
                <a:ea typeface="휴먼둥근헤드라인"/>
              </a:rPr>
              <a:t>기초</a:t>
            </a:r>
            <a:endParaRPr lang="ko-KR" altLang="en-US" sz="3200" b="1" spc="-1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동녘B"/>
              <a:ea typeface="HY동녘B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2F7A7-7C21-42C6-AA22-1C9C8784AF1F}"/>
              </a:ext>
            </a:extLst>
          </p:cNvPr>
          <p:cNvSpPr txBox="1"/>
          <p:nvPr/>
        </p:nvSpPr>
        <p:spPr>
          <a:xfrm>
            <a:off x="943288" y="1109583"/>
            <a:ext cx="4153734" cy="831013"/>
          </a:xfrm>
          <a:prstGeom prst="rect">
            <a:avLst/>
          </a:prstGeom>
          <a:gradFill>
            <a:gsLst>
              <a:gs pos="49000">
                <a:srgbClr val="FFFF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4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HY견고딕"/>
              </a:rPr>
              <a:t>피지컬 </a:t>
            </a:r>
            <a:r>
              <a:rPr lang="ko-KR" altLang="en-US" sz="4800" b="1" dirty="0">
                <a:solidFill>
                  <a:srgbClr val="0000FF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Arial"/>
                <a:ea typeface="HY견고딕"/>
              </a:rPr>
              <a:t>컴퓨팅</a:t>
            </a:r>
            <a:r>
              <a:rPr lang="ko-KR" altLang="en-US" sz="4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HY견고딕"/>
              </a:rPr>
              <a:t> </a:t>
            </a:r>
            <a:endParaRPr lang="ko-KR" altLang="en-US" sz="48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12289"/>
          <p:cNvSpPr txBox="1"/>
          <p:nvPr/>
        </p:nvSpPr>
        <p:spPr>
          <a:xfrm>
            <a:off x="857227" y="214519"/>
            <a:ext cx="2255810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오픈 소스 </a:t>
            </a:r>
            <a:endParaRPr lang="ko-KR" altLang="en-US" sz="3601">
              <a:latin typeface="Arial"/>
              <a:ea typeface="HY견고딕"/>
            </a:endParaRPr>
          </a:p>
        </p:txBody>
      </p:sp>
      <p:sp>
        <p:nvSpPr>
          <p:cNvPr id="12291" name="TextBox 12290"/>
          <p:cNvSpPr txBox="1"/>
          <p:nvPr/>
        </p:nvSpPr>
        <p:spPr>
          <a:xfrm>
            <a:off x="1115987" y="914039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pic>
        <p:nvPicPr>
          <p:cNvPr id="12292" name="그림 12291" descr="EMB000032b47091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006598" y="955849"/>
            <a:ext cx="3352759" cy="9604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2293" name="TextBox 12292"/>
          <p:cNvSpPr txBox="1"/>
          <p:nvPr/>
        </p:nvSpPr>
        <p:spPr>
          <a:xfrm>
            <a:off x="1115986" y="2330851"/>
            <a:ext cx="11491809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pic>
        <p:nvPicPr>
          <p:cNvPr id="12294" name="그림 12293" descr="EMB000032b47098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312832" y="2516387"/>
            <a:ext cx="4375123" cy="42052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직사각형 1"/>
          <p:cNvSpPr>
            <a:spLocks noChangeArrowheads="1"/>
          </p:cNvSpPr>
          <p:nvPr/>
        </p:nvSpPr>
        <p:spPr>
          <a:xfrm>
            <a:off x="1179709" y="0"/>
            <a:ext cx="6335713" cy="197929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/>
                <a:ea typeface="맑은 고딕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/>
                <a:ea typeface="맑은 고딕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/>
                <a:ea typeface="맑은 고딕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/>
                <a:ea typeface="맑은 고딕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/>
                <a:ea typeface="맑은 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맑은 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맑은 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맑은 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맑은 고딕"/>
              </a:defRPr>
            </a:lvl9pPr>
          </a:lstStyle>
          <a:p>
            <a:pPr lvl="0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객체지향 프로그래밍</a:t>
            </a:r>
            <a:r>
              <a:rPr lang="en-US" altLang="ko-KR" sz="3600" b="1">
                <a:solidFill>
                  <a:srgbClr val="FF0000"/>
                </a:solidFill>
                <a:latin typeface="HY헤드라인M"/>
                <a:ea typeface="HY헤드라인M"/>
              </a:rPr>
              <a:t>(</a:t>
            </a:r>
            <a:r>
              <a:rPr lang="ko-KR" altLang="en-US" sz="3600" b="1">
                <a:solidFill>
                  <a:srgbClr val="FF0000"/>
                </a:solidFill>
                <a:latin typeface="HY헤드라인M"/>
                <a:ea typeface="HY헤드라인M"/>
              </a:rPr>
              <a:t>특성</a:t>
            </a:r>
            <a:r>
              <a:rPr lang="en-US" altLang="ko-KR" sz="3600" b="1">
                <a:solidFill>
                  <a:srgbClr val="FF0000"/>
                </a:solidFill>
                <a:latin typeface="HY헤드라인M"/>
                <a:ea typeface="HY헤드라인M"/>
              </a:rPr>
              <a:t>)</a:t>
            </a:r>
          </a:p>
          <a:p>
            <a:pPr lvl="0">
              <a:defRPr/>
            </a:pPr>
            <a:r>
              <a:rPr lang="ko-KR" altLang="en-US" b="1">
                <a:latin typeface="HY헤드라인M"/>
                <a:ea typeface="HY헤드라인M"/>
              </a:rPr>
              <a:t> </a:t>
            </a:r>
          </a:p>
          <a:p>
            <a:pPr lvl="0">
              <a:defRPr/>
            </a:pPr>
            <a:r>
              <a:rPr lang="en-US" altLang="ko-KR" sz="3200" b="1">
                <a:solidFill>
                  <a:srgbClr val="0000FF"/>
                </a:solidFill>
                <a:latin typeface="HY견고딕"/>
                <a:ea typeface="HY견고딕"/>
              </a:rPr>
              <a:t>Inheritance</a:t>
            </a:r>
            <a:br>
              <a:rPr lang="en-US" altLang="ko-KR" b="1">
                <a:latin typeface="HY헤드라인M"/>
                <a:ea typeface="HY헤드라인M"/>
              </a:rPr>
            </a:br>
            <a:endParaRPr lang="en-US" altLang="ko-KR" b="1">
              <a:latin typeface="HY헤드라인M"/>
              <a:ea typeface="HY헤드라인M"/>
            </a:endParaRPr>
          </a:p>
        </p:txBody>
      </p:sp>
      <p:grpSp>
        <p:nvGrpSpPr>
          <p:cNvPr id="21558" name="그룹 21557"/>
          <p:cNvGrpSpPr/>
          <p:nvPr/>
        </p:nvGrpSpPr>
        <p:grpSpPr>
          <a:xfrm>
            <a:off x="689409" y="1371984"/>
            <a:ext cx="6842446" cy="4114030"/>
            <a:chOff x="6363" y="1325331"/>
            <a:chExt cx="6842446" cy="4114030"/>
          </a:xfrm>
        </p:grpSpPr>
        <p:sp>
          <p:nvSpPr>
            <p:cNvPr id="21559" name="TextBox 21558"/>
            <p:cNvSpPr txBox="1"/>
            <p:nvPr/>
          </p:nvSpPr>
          <p:spPr>
            <a:xfrm>
              <a:off x="6363" y="1325331"/>
              <a:ext cx="6842446" cy="4114030"/>
            </a:xfrm>
            <a:prstGeom prst="rect">
              <a:avLst/>
            </a:prstGeom>
            <a:solidFill>
              <a:srgbClr val="00CCCC"/>
            </a:solidFill>
            <a:ln w="12726" cap="flat" cmpd="sng" algn="ctr">
              <a:solidFill>
                <a:srgbClr val="00CCCC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lvl="0" algn="l">
                <a:buNone/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60" name="타원 21559"/>
            <p:cNvSpPr/>
            <p:nvPr/>
          </p:nvSpPr>
          <p:spPr>
            <a:xfrm>
              <a:off x="1695122" y="1782420"/>
              <a:ext cx="850770" cy="533336"/>
            </a:xfrm>
            <a:prstGeom prst="ellipse">
              <a:avLst/>
            </a:prstGeom>
            <a:solidFill>
              <a:schemeClr val="bg1"/>
            </a:solidFill>
            <a:ln w="12726" cap="flat" cmpd="sng" algn="ctr">
              <a:solidFill>
                <a:schemeClr val="tx1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lvl="0" algn="l">
                <a:buNone/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1561" name="Group 1"/>
            <p:cNvGrpSpPr/>
            <p:nvPr/>
          </p:nvGrpSpPr>
          <p:grpSpPr>
            <a:xfrm>
              <a:off x="387261" y="1807817"/>
              <a:ext cx="787250" cy="482542"/>
              <a:chOff x="387261" y="1807817"/>
              <a:chExt cx="787250" cy="482542"/>
            </a:xfrm>
          </p:grpSpPr>
          <p:sp>
            <p:nvSpPr>
              <p:cNvPr id="21562" name="TextBox 21561"/>
              <p:cNvSpPr txBox="1"/>
              <p:nvPr/>
            </p:nvSpPr>
            <p:spPr>
              <a:xfrm>
                <a:off x="387261" y="1807817"/>
                <a:ext cx="787250" cy="482542"/>
              </a:xfrm>
              <a:prstGeom prst="rect">
                <a:avLst/>
              </a:prstGeom>
              <a:solidFill>
                <a:schemeClr val="bg1"/>
              </a:solidFill>
              <a:ln w="12726" cap="flat" cmpd="sng" algn="ctr">
                <a:solidFill>
                  <a:schemeClr val="tx1"/>
                </a:solidFill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ctr">
                <a:noAutofit/>
              </a:bodyPr>
              <a:lstStyle/>
              <a:p>
                <a:pPr lvl="0" algn="l">
                  <a:buNone/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563" name="TextBox 21562"/>
              <p:cNvSpPr txBox="1"/>
              <p:nvPr/>
            </p:nvSpPr>
            <p:spPr>
              <a:xfrm>
                <a:off x="428564" y="1869718"/>
                <a:ext cx="685439" cy="39683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2075" tIns="46038" rIns="92075" bIns="46038" anchor="t">
                <a:spAutoFit/>
              </a:bodyPr>
              <a:lstStyle/>
              <a:p>
                <a:pPr marL="0" lvl="0" indent="0" algn="l" defTabSz="762098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000" b="1" i="0" baseline="0">
                    <a:solidFill>
                      <a:schemeClr val="tx1"/>
                    </a:solidFill>
                    <a:latin typeface="Arial"/>
                    <a:ea typeface="돋움"/>
                  </a:rPr>
                  <a:t>생물</a:t>
                </a:r>
              </a:p>
            </p:txBody>
          </p:sp>
        </p:grpSp>
        <p:sp>
          <p:nvSpPr>
            <p:cNvPr id="21564" name="TextBox 21563"/>
            <p:cNvSpPr txBox="1"/>
            <p:nvPr/>
          </p:nvSpPr>
          <p:spPr>
            <a:xfrm>
              <a:off x="1672905" y="1879263"/>
              <a:ext cx="871368" cy="3682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2075" tIns="46038" rIns="92075" bIns="46038" anchor="t">
              <a:spAutoFit/>
            </a:bodyPr>
            <a:lstStyle/>
            <a:p>
              <a:pPr marL="0" lvl="0" indent="0" algn="l" defTabSz="76209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1" i="0" baseline="0">
                  <a:solidFill>
                    <a:schemeClr val="tx1"/>
                  </a:solidFill>
                  <a:latin typeface="Arial"/>
                  <a:ea typeface="돋움"/>
                </a:rPr>
                <a:t>호흡함</a:t>
              </a:r>
            </a:p>
          </p:txBody>
        </p:sp>
        <p:sp>
          <p:nvSpPr>
            <p:cNvPr id="21565" name="TextBox 21564"/>
            <p:cNvSpPr txBox="1"/>
            <p:nvPr/>
          </p:nvSpPr>
          <p:spPr>
            <a:xfrm>
              <a:off x="1266610" y="1849120"/>
              <a:ext cx="371268" cy="4489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2075" tIns="46038" rIns="92075" bIns="46038" anchor="t">
              <a:spAutoFit/>
            </a:bodyPr>
            <a:lstStyle/>
            <a:p>
              <a:pPr marL="0" lvl="0" indent="0" algn="l" defTabSz="76209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400" b="0" i="0" baseline="0">
                  <a:solidFill>
                    <a:schemeClr val="tx1"/>
                  </a:solidFill>
                  <a:latin typeface="Arial"/>
                  <a:ea typeface="돋움"/>
                </a:rPr>
                <a:t>=</a:t>
              </a:r>
            </a:p>
          </p:txBody>
        </p:sp>
        <p:sp>
          <p:nvSpPr>
            <p:cNvPr id="21566" name="타원 21565"/>
            <p:cNvSpPr/>
            <p:nvPr/>
          </p:nvSpPr>
          <p:spPr>
            <a:xfrm>
              <a:off x="1707848" y="2671259"/>
              <a:ext cx="850714" cy="533336"/>
            </a:xfrm>
            <a:prstGeom prst="ellipse">
              <a:avLst/>
            </a:prstGeom>
            <a:solidFill>
              <a:srgbClr val="CCFFCC"/>
            </a:solidFill>
            <a:ln w="12726" cap="flat" cmpd="sng" algn="ctr">
              <a:solidFill>
                <a:schemeClr val="tx1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lvl="0" algn="l">
                <a:buNone/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1567" name="Group 2"/>
            <p:cNvGrpSpPr/>
            <p:nvPr/>
          </p:nvGrpSpPr>
          <p:grpSpPr>
            <a:xfrm>
              <a:off x="399988" y="2696656"/>
              <a:ext cx="787250" cy="482542"/>
              <a:chOff x="399988" y="2696656"/>
              <a:chExt cx="787250" cy="482542"/>
            </a:xfrm>
          </p:grpSpPr>
          <p:sp>
            <p:nvSpPr>
              <p:cNvPr id="21568" name="TextBox 21567"/>
              <p:cNvSpPr txBox="1"/>
              <p:nvPr/>
            </p:nvSpPr>
            <p:spPr>
              <a:xfrm>
                <a:off x="399988" y="2696656"/>
                <a:ext cx="787250" cy="482542"/>
              </a:xfrm>
              <a:prstGeom prst="rect">
                <a:avLst/>
              </a:prstGeom>
              <a:solidFill>
                <a:schemeClr val="bg1"/>
              </a:solidFill>
              <a:ln w="12726" cap="flat" cmpd="sng" algn="ctr">
                <a:solidFill>
                  <a:schemeClr val="tx1"/>
                </a:solidFill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ctr">
                <a:noAutofit/>
              </a:bodyPr>
              <a:lstStyle/>
              <a:p>
                <a:pPr lvl="0" algn="l">
                  <a:buNone/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569" name="TextBox 21568"/>
              <p:cNvSpPr txBox="1"/>
              <p:nvPr/>
            </p:nvSpPr>
            <p:spPr>
              <a:xfrm>
                <a:off x="441236" y="2758556"/>
                <a:ext cx="688841" cy="39680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2075" tIns="46038" rIns="92075" bIns="46038" anchor="t">
                <a:spAutoFit/>
              </a:bodyPr>
              <a:lstStyle/>
              <a:p>
                <a:pPr marL="0" lvl="0" indent="0" algn="l" defTabSz="762098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000" b="1" i="0" baseline="0">
                    <a:solidFill>
                      <a:schemeClr val="tx1"/>
                    </a:solidFill>
                    <a:latin typeface="Arial"/>
                    <a:ea typeface="돋움"/>
                  </a:rPr>
                  <a:t>동물</a:t>
                </a:r>
              </a:p>
            </p:txBody>
          </p:sp>
        </p:grpSp>
        <p:sp>
          <p:nvSpPr>
            <p:cNvPr id="21570" name="TextBox 21569"/>
            <p:cNvSpPr txBox="1"/>
            <p:nvPr/>
          </p:nvSpPr>
          <p:spPr>
            <a:xfrm>
              <a:off x="1685631" y="2768100"/>
              <a:ext cx="866647" cy="36820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2075" tIns="46038" rIns="92075" bIns="46038" anchor="t">
              <a:spAutoFit/>
            </a:bodyPr>
            <a:lstStyle/>
            <a:p>
              <a:pPr marL="0" lvl="0" indent="0" algn="l" defTabSz="76209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1" i="0" baseline="0">
                  <a:solidFill>
                    <a:schemeClr val="tx1"/>
                  </a:solidFill>
                  <a:latin typeface="Arial"/>
                  <a:ea typeface="돋움"/>
                </a:rPr>
                <a:t>호흡함</a:t>
              </a:r>
            </a:p>
          </p:txBody>
        </p:sp>
        <p:sp>
          <p:nvSpPr>
            <p:cNvPr id="21571" name="TextBox 21570"/>
            <p:cNvSpPr txBox="1"/>
            <p:nvPr/>
          </p:nvSpPr>
          <p:spPr>
            <a:xfrm>
              <a:off x="1279280" y="2737959"/>
              <a:ext cx="373481" cy="4523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2075" tIns="46038" rIns="92075" bIns="46038" anchor="t">
              <a:spAutoFit/>
            </a:bodyPr>
            <a:lstStyle/>
            <a:p>
              <a:pPr marL="0" lvl="0" indent="0" algn="l" defTabSz="76209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400" b="0" i="0" baseline="0">
                  <a:solidFill>
                    <a:schemeClr val="tx1"/>
                  </a:solidFill>
                  <a:latin typeface="Arial"/>
                  <a:ea typeface="돋움"/>
                </a:rPr>
                <a:t>=</a:t>
              </a:r>
            </a:p>
          </p:txBody>
        </p:sp>
        <p:sp>
          <p:nvSpPr>
            <p:cNvPr id="21572" name="타원 21571"/>
            <p:cNvSpPr/>
            <p:nvPr/>
          </p:nvSpPr>
          <p:spPr>
            <a:xfrm>
              <a:off x="2888724" y="2645862"/>
              <a:ext cx="850714" cy="533336"/>
            </a:xfrm>
            <a:prstGeom prst="ellipse">
              <a:avLst/>
            </a:prstGeom>
            <a:solidFill>
              <a:schemeClr val="bg1"/>
            </a:solidFill>
            <a:ln w="12726" cap="flat" cmpd="sng" algn="ctr">
              <a:solidFill>
                <a:schemeClr val="tx1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lvl="0" algn="l">
                <a:buNone/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73" name="TextBox 21572"/>
            <p:cNvSpPr txBox="1"/>
            <p:nvPr/>
          </p:nvSpPr>
          <p:spPr>
            <a:xfrm>
              <a:off x="2866506" y="2742703"/>
              <a:ext cx="866872" cy="36666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2075" tIns="46038" rIns="92075" bIns="46038" anchor="t">
              <a:spAutoFit/>
            </a:bodyPr>
            <a:lstStyle/>
            <a:p>
              <a:pPr marL="0" lvl="0" indent="0" algn="l" defTabSz="76209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1" i="0" baseline="0">
                  <a:solidFill>
                    <a:schemeClr val="tx1"/>
                  </a:solidFill>
                  <a:latin typeface="Arial"/>
                  <a:ea typeface="돋움"/>
                </a:rPr>
                <a:t>이동함</a:t>
              </a:r>
            </a:p>
          </p:txBody>
        </p:sp>
        <p:sp>
          <p:nvSpPr>
            <p:cNvPr id="21574" name="TextBox 21573"/>
            <p:cNvSpPr txBox="1"/>
            <p:nvPr/>
          </p:nvSpPr>
          <p:spPr>
            <a:xfrm>
              <a:off x="2549073" y="2725233"/>
              <a:ext cx="371926" cy="4491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2075" tIns="46038" rIns="92075" bIns="46038" anchor="t">
              <a:spAutoFit/>
            </a:bodyPr>
            <a:lstStyle/>
            <a:p>
              <a:pPr marL="0" lvl="0" indent="0" algn="l" defTabSz="76209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400" b="0" i="0" baseline="0">
                  <a:solidFill>
                    <a:schemeClr val="tx1"/>
                  </a:solidFill>
                  <a:latin typeface="Arial"/>
                  <a:ea typeface="돋움"/>
                </a:rPr>
                <a:t>+</a:t>
              </a:r>
            </a:p>
          </p:txBody>
        </p:sp>
        <p:sp>
          <p:nvSpPr>
            <p:cNvPr id="21575" name="타원 21574"/>
            <p:cNvSpPr/>
            <p:nvPr/>
          </p:nvSpPr>
          <p:spPr>
            <a:xfrm>
              <a:off x="1695122" y="3547427"/>
              <a:ext cx="850770" cy="533280"/>
            </a:xfrm>
            <a:prstGeom prst="ellipse">
              <a:avLst/>
            </a:prstGeom>
            <a:solidFill>
              <a:srgbClr val="CCFFCC"/>
            </a:solidFill>
            <a:ln w="12726" cap="flat" cmpd="sng" algn="ctr">
              <a:solidFill>
                <a:schemeClr val="tx1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lvl="0" algn="l">
                <a:buNone/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76" name="TextBox 21575"/>
            <p:cNvSpPr txBox="1"/>
            <p:nvPr/>
          </p:nvSpPr>
          <p:spPr>
            <a:xfrm>
              <a:off x="387261" y="3572823"/>
              <a:ext cx="787250" cy="482486"/>
            </a:xfrm>
            <a:prstGeom prst="rect">
              <a:avLst/>
            </a:prstGeom>
            <a:solidFill>
              <a:schemeClr val="bg1"/>
            </a:solidFill>
            <a:ln w="12726" cap="flat" cmpd="sng" algn="ctr">
              <a:solidFill>
                <a:schemeClr val="tx1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lvl="0" algn="l">
                <a:buNone/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77" name="TextBox 21576"/>
            <p:cNvSpPr txBox="1"/>
            <p:nvPr/>
          </p:nvSpPr>
          <p:spPr>
            <a:xfrm>
              <a:off x="314250" y="3634723"/>
              <a:ext cx="942628" cy="3968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2075" tIns="46038" rIns="92075" bIns="46038" anchor="t">
              <a:spAutoFit/>
            </a:bodyPr>
            <a:lstStyle/>
            <a:p>
              <a:pPr marL="0" lvl="0" indent="0" algn="l" defTabSz="76209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1" i="0" baseline="0">
                  <a:solidFill>
                    <a:schemeClr val="tx1"/>
                  </a:solidFill>
                  <a:latin typeface="Arial"/>
                  <a:ea typeface="돋움"/>
                </a:rPr>
                <a:t>포유류</a:t>
              </a:r>
            </a:p>
          </p:txBody>
        </p:sp>
        <p:sp>
          <p:nvSpPr>
            <p:cNvPr id="21578" name="TextBox 21577"/>
            <p:cNvSpPr txBox="1"/>
            <p:nvPr/>
          </p:nvSpPr>
          <p:spPr>
            <a:xfrm>
              <a:off x="1672906" y="3644213"/>
              <a:ext cx="871368" cy="3666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2075" tIns="46038" rIns="92075" bIns="46038" anchor="t">
              <a:spAutoFit/>
            </a:bodyPr>
            <a:lstStyle/>
            <a:p>
              <a:pPr marL="0" lvl="0" indent="0" algn="l" defTabSz="76209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1" i="0" baseline="0">
                  <a:solidFill>
                    <a:schemeClr val="tx1"/>
                  </a:solidFill>
                  <a:latin typeface="Arial"/>
                  <a:ea typeface="돋움"/>
                </a:rPr>
                <a:t>호흡함</a:t>
              </a:r>
            </a:p>
          </p:txBody>
        </p:sp>
        <p:sp>
          <p:nvSpPr>
            <p:cNvPr id="21579" name="TextBox 21578"/>
            <p:cNvSpPr txBox="1"/>
            <p:nvPr/>
          </p:nvSpPr>
          <p:spPr>
            <a:xfrm>
              <a:off x="1266610" y="3614071"/>
              <a:ext cx="371268" cy="4524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2075" tIns="46038" rIns="92075" bIns="46038" anchor="t">
              <a:spAutoFit/>
            </a:bodyPr>
            <a:lstStyle/>
            <a:p>
              <a:pPr marL="0" lvl="0" indent="0" algn="l" defTabSz="76209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400" b="0" i="0" baseline="0">
                  <a:solidFill>
                    <a:schemeClr val="tx1"/>
                  </a:solidFill>
                  <a:latin typeface="Arial"/>
                  <a:ea typeface="돋움"/>
                </a:rPr>
                <a:t>=</a:t>
              </a:r>
            </a:p>
          </p:txBody>
        </p:sp>
        <p:sp>
          <p:nvSpPr>
            <p:cNvPr id="21580" name="타원 21579"/>
            <p:cNvSpPr/>
            <p:nvPr/>
          </p:nvSpPr>
          <p:spPr>
            <a:xfrm>
              <a:off x="2875997" y="3522029"/>
              <a:ext cx="850770" cy="533280"/>
            </a:xfrm>
            <a:prstGeom prst="ellipse">
              <a:avLst/>
            </a:prstGeom>
            <a:solidFill>
              <a:srgbClr val="CCFFCC"/>
            </a:solidFill>
            <a:ln w="12726" cap="flat" cmpd="sng" algn="ctr">
              <a:solidFill>
                <a:schemeClr val="tx1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lvl="0" algn="l">
                <a:buNone/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81" name="TextBox 21580"/>
            <p:cNvSpPr txBox="1"/>
            <p:nvPr/>
          </p:nvSpPr>
          <p:spPr>
            <a:xfrm>
              <a:off x="2853781" y="3618815"/>
              <a:ext cx="860547" cy="3666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2075" tIns="46038" rIns="92075" bIns="46038" anchor="t">
              <a:spAutoFit/>
            </a:bodyPr>
            <a:lstStyle/>
            <a:p>
              <a:pPr marL="0" lvl="0" indent="0" algn="l" defTabSz="76209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1" i="0" baseline="0">
                  <a:solidFill>
                    <a:schemeClr val="tx1"/>
                  </a:solidFill>
                  <a:latin typeface="Arial"/>
                  <a:ea typeface="돋움"/>
                </a:rPr>
                <a:t>이동함</a:t>
              </a:r>
            </a:p>
          </p:txBody>
        </p:sp>
        <p:sp>
          <p:nvSpPr>
            <p:cNvPr id="21582" name="TextBox 21581"/>
            <p:cNvSpPr txBox="1"/>
            <p:nvPr/>
          </p:nvSpPr>
          <p:spPr>
            <a:xfrm>
              <a:off x="2536347" y="3601401"/>
              <a:ext cx="373714" cy="44930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2075" tIns="46038" rIns="92075" bIns="46038" anchor="t">
              <a:spAutoFit/>
            </a:bodyPr>
            <a:lstStyle/>
            <a:p>
              <a:pPr marL="0" lvl="0" indent="0" algn="l" defTabSz="76209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400" b="0" i="0" baseline="0">
                  <a:solidFill>
                    <a:schemeClr val="tx1"/>
                  </a:solidFill>
                  <a:latin typeface="Arial"/>
                  <a:ea typeface="돋움"/>
                </a:rPr>
                <a:t>+</a:t>
              </a:r>
            </a:p>
          </p:txBody>
        </p:sp>
        <p:sp>
          <p:nvSpPr>
            <p:cNvPr id="21583" name="타원 21582"/>
            <p:cNvSpPr/>
            <p:nvPr/>
          </p:nvSpPr>
          <p:spPr>
            <a:xfrm>
              <a:off x="4082326" y="3496633"/>
              <a:ext cx="850714" cy="533280"/>
            </a:xfrm>
            <a:prstGeom prst="ellipse">
              <a:avLst/>
            </a:prstGeom>
            <a:solidFill>
              <a:schemeClr val="bg1"/>
            </a:solidFill>
            <a:ln w="12726" cap="flat" cmpd="sng" algn="ctr">
              <a:solidFill>
                <a:schemeClr val="tx1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lvl="0" algn="l">
                <a:buNone/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84" name="TextBox 21583"/>
            <p:cNvSpPr txBox="1"/>
            <p:nvPr/>
          </p:nvSpPr>
          <p:spPr>
            <a:xfrm>
              <a:off x="4060109" y="3593419"/>
              <a:ext cx="869252" cy="3673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2075" tIns="46038" rIns="92075" bIns="46038" anchor="t">
              <a:spAutoFit/>
            </a:bodyPr>
            <a:lstStyle/>
            <a:p>
              <a:pPr marL="0" lvl="0" indent="0" algn="l" defTabSz="76209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1" i="0" baseline="0">
                  <a:solidFill>
                    <a:schemeClr val="tx1"/>
                  </a:solidFill>
                  <a:latin typeface="Arial"/>
                  <a:ea typeface="돋움"/>
                </a:rPr>
                <a:t>젖먹음</a:t>
              </a:r>
            </a:p>
          </p:txBody>
        </p:sp>
        <p:sp>
          <p:nvSpPr>
            <p:cNvPr id="21585" name="TextBox 21584"/>
            <p:cNvSpPr txBox="1"/>
            <p:nvPr/>
          </p:nvSpPr>
          <p:spPr>
            <a:xfrm>
              <a:off x="3742619" y="3576004"/>
              <a:ext cx="371759" cy="4524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2075" tIns="46038" rIns="92075" bIns="46038" anchor="t">
              <a:spAutoFit/>
            </a:bodyPr>
            <a:lstStyle/>
            <a:p>
              <a:pPr marL="0" lvl="0" indent="0" algn="l" defTabSz="76209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400" b="0" i="0" baseline="0">
                  <a:solidFill>
                    <a:schemeClr val="tx1"/>
                  </a:solidFill>
                  <a:latin typeface="Arial"/>
                  <a:ea typeface="돋움"/>
                </a:rPr>
                <a:t>+</a:t>
              </a:r>
            </a:p>
          </p:txBody>
        </p:sp>
        <p:sp>
          <p:nvSpPr>
            <p:cNvPr id="21586" name="타원 21585"/>
            <p:cNvSpPr/>
            <p:nvPr/>
          </p:nvSpPr>
          <p:spPr>
            <a:xfrm>
              <a:off x="1707848" y="4347347"/>
              <a:ext cx="850714" cy="533336"/>
            </a:xfrm>
            <a:prstGeom prst="ellipse">
              <a:avLst/>
            </a:prstGeom>
            <a:solidFill>
              <a:srgbClr val="CCFFCC"/>
            </a:solidFill>
            <a:ln w="12726" cap="flat" cmpd="sng" algn="ctr">
              <a:solidFill>
                <a:schemeClr val="tx1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lvl="0" algn="l">
                <a:buNone/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87" name="TextBox 21586"/>
            <p:cNvSpPr txBox="1"/>
            <p:nvPr/>
          </p:nvSpPr>
          <p:spPr>
            <a:xfrm>
              <a:off x="399988" y="4372744"/>
              <a:ext cx="787250" cy="482542"/>
            </a:xfrm>
            <a:prstGeom prst="rect">
              <a:avLst/>
            </a:prstGeom>
            <a:solidFill>
              <a:schemeClr val="bg1"/>
            </a:solidFill>
            <a:ln w="12726" cap="flat" cmpd="sng" algn="ctr">
              <a:solidFill>
                <a:schemeClr val="tx1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lvl="0" algn="l">
                <a:buNone/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88" name="TextBox 21587"/>
            <p:cNvSpPr txBox="1"/>
            <p:nvPr/>
          </p:nvSpPr>
          <p:spPr>
            <a:xfrm>
              <a:off x="326977" y="4434645"/>
              <a:ext cx="831682" cy="3968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2075" tIns="46038" rIns="92075" bIns="46038" anchor="t">
              <a:spAutoFit/>
            </a:bodyPr>
            <a:lstStyle/>
            <a:p>
              <a:pPr marL="0" lvl="0" indent="0" algn="l" defTabSz="76209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1" i="0" baseline="0">
                  <a:solidFill>
                    <a:schemeClr val="tx1"/>
                  </a:solidFill>
                  <a:latin typeface="Arial"/>
                  <a:ea typeface="돋움"/>
                </a:rPr>
                <a:t> 사 람</a:t>
              </a:r>
            </a:p>
          </p:txBody>
        </p:sp>
        <p:sp>
          <p:nvSpPr>
            <p:cNvPr id="21589" name="TextBox 21588"/>
            <p:cNvSpPr txBox="1"/>
            <p:nvPr/>
          </p:nvSpPr>
          <p:spPr>
            <a:xfrm>
              <a:off x="1685631" y="4444190"/>
              <a:ext cx="866647" cy="36666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2075" tIns="46038" rIns="92075" bIns="46038" anchor="t">
              <a:spAutoFit/>
            </a:bodyPr>
            <a:lstStyle/>
            <a:p>
              <a:pPr marL="0" lvl="0" indent="0" algn="l" defTabSz="76209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1" i="0" baseline="0">
                  <a:solidFill>
                    <a:schemeClr val="tx1"/>
                  </a:solidFill>
                  <a:latin typeface="Arial"/>
                  <a:ea typeface="돋움"/>
                </a:rPr>
                <a:t>호흡함</a:t>
              </a:r>
            </a:p>
          </p:txBody>
        </p:sp>
        <p:sp>
          <p:nvSpPr>
            <p:cNvPr id="21590" name="TextBox 21589"/>
            <p:cNvSpPr txBox="1"/>
            <p:nvPr/>
          </p:nvSpPr>
          <p:spPr>
            <a:xfrm>
              <a:off x="1279280" y="4414047"/>
              <a:ext cx="373481" cy="45261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2075" tIns="46038" rIns="92075" bIns="46038" anchor="t">
              <a:spAutoFit/>
            </a:bodyPr>
            <a:lstStyle/>
            <a:p>
              <a:pPr marL="0" lvl="0" indent="0" algn="l" defTabSz="76209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400" b="0" i="0" baseline="0">
                  <a:solidFill>
                    <a:schemeClr val="tx1"/>
                  </a:solidFill>
                  <a:latin typeface="Arial"/>
                  <a:ea typeface="돋움"/>
                </a:rPr>
                <a:t>=</a:t>
              </a:r>
            </a:p>
          </p:txBody>
        </p:sp>
        <p:sp>
          <p:nvSpPr>
            <p:cNvPr id="21591" name="타원 21590"/>
            <p:cNvSpPr/>
            <p:nvPr/>
          </p:nvSpPr>
          <p:spPr>
            <a:xfrm>
              <a:off x="2888724" y="4321951"/>
              <a:ext cx="850714" cy="533336"/>
            </a:xfrm>
            <a:prstGeom prst="ellipse">
              <a:avLst/>
            </a:prstGeom>
            <a:solidFill>
              <a:srgbClr val="CCFFCC"/>
            </a:solidFill>
            <a:ln w="12726" cap="flat" cmpd="sng" algn="ctr">
              <a:solidFill>
                <a:schemeClr val="tx1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lvl="0" algn="l">
                <a:buNone/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92" name="TextBox 21591"/>
            <p:cNvSpPr txBox="1"/>
            <p:nvPr/>
          </p:nvSpPr>
          <p:spPr>
            <a:xfrm>
              <a:off x="2866506" y="4418793"/>
              <a:ext cx="866872" cy="36666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2075" tIns="46038" rIns="92075" bIns="46038" anchor="t">
              <a:spAutoFit/>
            </a:bodyPr>
            <a:lstStyle/>
            <a:p>
              <a:pPr marL="0" lvl="0" indent="0" algn="l" defTabSz="76209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1" i="0" baseline="0">
                  <a:solidFill>
                    <a:schemeClr val="tx1"/>
                  </a:solidFill>
                  <a:latin typeface="Arial"/>
                  <a:ea typeface="돋움"/>
                </a:rPr>
                <a:t>이동함</a:t>
              </a:r>
            </a:p>
          </p:txBody>
        </p:sp>
        <p:sp>
          <p:nvSpPr>
            <p:cNvPr id="21593" name="타원 21592"/>
            <p:cNvSpPr/>
            <p:nvPr/>
          </p:nvSpPr>
          <p:spPr>
            <a:xfrm>
              <a:off x="4094996" y="4296553"/>
              <a:ext cx="850770" cy="533336"/>
            </a:xfrm>
            <a:prstGeom prst="ellipse">
              <a:avLst/>
            </a:prstGeom>
            <a:solidFill>
              <a:srgbClr val="CCFFCC"/>
            </a:solidFill>
            <a:ln w="12726" cap="flat" cmpd="sng" algn="ctr">
              <a:solidFill>
                <a:schemeClr val="tx1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lvl="0" algn="l">
                <a:buNone/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94" name="TextBox 21593"/>
            <p:cNvSpPr txBox="1"/>
            <p:nvPr/>
          </p:nvSpPr>
          <p:spPr>
            <a:xfrm>
              <a:off x="4072781" y="4393396"/>
              <a:ext cx="860747" cy="3675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2075" tIns="46038" rIns="92075" bIns="46038" anchor="t">
              <a:spAutoFit/>
            </a:bodyPr>
            <a:lstStyle/>
            <a:p>
              <a:pPr marL="0" lvl="0" indent="0" algn="l" defTabSz="76209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1" i="0" baseline="0">
                  <a:solidFill>
                    <a:schemeClr val="tx1"/>
                  </a:solidFill>
                  <a:latin typeface="Arial"/>
                  <a:ea typeface="돋움"/>
                </a:rPr>
                <a:t>젖먹음</a:t>
              </a:r>
            </a:p>
          </p:txBody>
        </p:sp>
        <p:sp>
          <p:nvSpPr>
            <p:cNvPr id="21595" name="TextBox 21594"/>
            <p:cNvSpPr txBox="1"/>
            <p:nvPr/>
          </p:nvSpPr>
          <p:spPr>
            <a:xfrm>
              <a:off x="3755346" y="4375925"/>
              <a:ext cx="373915" cy="45263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2075" tIns="46038" rIns="92075" bIns="46038" anchor="t">
              <a:spAutoFit/>
            </a:bodyPr>
            <a:lstStyle/>
            <a:p>
              <a:pPr marL="0" lvl="0" indent="0" algn="l" defTabSz="76209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400" b="0" i="0" baseline="0">
                  <a:solidFill>
                    <a:schemeClr val="tx1"/>
                  </a:solidFill>
                  <a:latin typeface="Arial"/>
                  <a:ea typeface="돋움"/>
                </a:rPr>
                <a:t>+</a:t>
              </a:r>
            </a:p>
          </p:txBody>
        </p:sp>
        <p:sp>
          <p:nvSpPr>
            <p:cNvPr id="21596" name="타원 21595"/>
            <p:cNvSpPr/>
            <p:nvPr/>
          </p:nvSpPr>
          <p:spPr>
            <a:xfrm>
              <a:off x="5313995" y="4258486"/>
              <a:ext cx="850714" cy="533280"/>
            </a:xfrm>
            <a:prstGeom prst="ellipse">
              <a:avLst/>
            </a:prstGeom>
            <a:solidFill>
              <a:schemeClr val="bg1"/>
            </a:solidFill>
            <a:ln w="12726" cap="flat" cmpd="sng" algn="ctr">
              <a:solidFill>
                <a:schemeClr val="tx1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lvl="0" algn="l">
                <a:buNone/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97" name="TextBox 21596"/>
            <p:cNvSpPr txBox="1"/>
            <p:nvPr/>
          </p:nvSpPr>
          <p:spPr>
            <a:xfrm>
              <a:off x="5406037" y="4367999"/>
              <a:ext cx="632391" cy="3666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2075" tIns="46038" rIns="92075" bIns="46038" anchor="t">
              <a:spAutoFit/>
            </a:bodyPr>
            <a:lstStyle/>
            <a:p>
              <a:pPr marL="0" lvl="0" indent="0" algn="l" defTabSz="76209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1" i="0" baseline="0">
                  <a:solidFill>
                    <a:schemeClr val="tx1"/>
                  </a:solidFill>
                  <a:latin typeface="Arial"/>
                  <a:ea typeface="돋움"/>
                </a:rPr>
                <a:t>웃음</a:t>
              </a:r>
            </a:p>
          </p:txBody>
        </p:sp>
        <p:sp>
          <p:nvSpPr>
            <p:cNvPr id="21598" name="TextBox 21597"/>
            <p:cNvSpPr txBox="1"/>
            <p:nvPr/>
          </p:nvSpPr>
          <p:spPr>
            <a:xfrm>
              <a:off x="4974289" y="4337857"/>
              <a:ext cx="374172" cy="4526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2075" tIns="46038" rIns="92075" bIns="46038" anchor="t">
              <a:spAutoFit/>
            </a:bodyPr>
            <a:lstStyle/>
            <a:p>
              <a:pPr marL="0" lvl="0" indent="0" algn="l" defTabSz="76209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400" b="0" i="0" baseline="0">
                  <a:solidFill>
                    <a:schemeClr val="tx1"/>
                  </a:solidFill>
                  <a:latin typeface="Arial"/>
                  <a:ea typeface="돋움"/>
                </a:rPr>
                <a:t>+</a:t>
              </a:r>
            </a:p>
          </p:txBody>
        </p:sp>
        <p:cxnSp>
          <p:nvCxnSpPr>
            <p:cNvPr id="21599" name="직선 연결선 21598"/>
            <p:cNvCxnSpPr/>
            <p:nvPr/>
          </p:nvCxnSpPr>
          <p:spPr>
            <a:xfrm>
              <a:off x="2107837" y="2322064"/>
              <a:ext cx="0" cy="342887"/>
            </a:xfrm>
            <a:prstGeom prst="line">
              <a:avLst/>
            </a:prstGeom>
            <a:ln w="12726" cap="flat" cmpd="sng" algn="ctr">
              <a:solidFill>
                <a:schemeClr val="tx1"/>
              </a:solidFill>
              <a:prstDash val="dash"/>
              <a:round/>
              <a:headEnd w="sm" len="sm"/>
              <a:tailEnd type="stealth" w="med" len="med"/>
            </a:ln>
          </p:spPr>
        </p:cxnSp>
        <p:cxnSp>
          <p:nvCxnSpPr>
            <p:cNvPr id="21600" name="직선 연결선 21599"/>
            <p:cNvCxnSpPr/>
            <p:nvPr/>
          </p:nvCxnSpPr>
          <p:spPr>
            <a:xfrm>
              <a:off x="4494985" y="4048947"/>
              <a:ext cx="0" cy="215902"/>
            </a:xfrm>
            <a:prstGeom prst="line">
              <a:avLst/>
            </a:prstGeom>
            <a:ln w="12726" cap="flat" cmpd="sng" algn="ctr">
              <a:solidFill>
                <a:schemeClr val="tx1"/>
              </a:solidFill>
              <a:prstDash val="dash"/>
              <a:round/>
              <a:headEnd w="sm" len="sm"/>
              <a:tailEnd type="stealth" w="med" len="med"/>
            </a:ln>
          </p:spPr>
        </p:cxnSp>
        <p:cxnSp>
          <p:nvCxnSpPr>
            <p:cNvPr id="21601" name="직선 연결선 21600"/>
            <p:cNvCxnSpPr/>
            <p:nvPr/>
          </p:nvCxnSpPr>
          <p:spPr>
            <a:xfrm>
              <a:off x="3288712" y="4061673"/>
              <a:ext cx="0" cy="241243"/>
            </a:xfrm>
            <a:prstGeom prst="line">
              <a:avLst/>
            </a:prstGeom>
            <a:ln w="12726" cap="flat" cmpd="sng" algn="ctr">
              <a:solidFill>
                <a:schemeClr val="tx1"/>
              </a:solidFill>
              <a:prstDash val="dash"/>
              <a:round/>
              <a:headEnd w="sm" len="sm"/>
              <a:tailEnd type="stealth" w="med" len="med"/>
            </a:ln>
          </p:spPr>
        </p:cxnSp>
        <p:cxnSp>
          <p:nvCxnSpPr>
            <p:cNvPr id="21602" name="직선 연결선 21601"/>
            <p:cNvCxnSpPr/>
            <p:nvPr/>
          </p:nvCxnSpPr>
          <p:spPr>
            <a:xfrm>
              <a:off x="2120507" y="3210903"/>
              <a:ext cx="0" cy="342887"/>
            </a:xfrm>
            <a:prstGeom prst="line">
              <a:avLst/>
            </a:prstGeom>
            <a:ln w="12726" cap="flat" cmpd="sng" algn="ctr">
              <a:solidFill>
                <a:schemeClr val="tx1"/>
              </a:solidFill>
              <a:prstDash val="dash"/>
              <a:round/>
              <a:headEnd w="sm" len="sm"/>
              <a:tailEnd type="stealth" w="med" len="med"/>
            </a:ln>
          </p:spPr>
        </p:cxnSp>
        <p:cxnSp>
          <p:nvCxnSpPr>
            <p:cNvPr id="21603" name="직선 연결선 21602"/>
            <p:cNvCxnSpPr/>
            <p:nvPr/>
          </p:nvCxnSpPr>
          <p:spPr>
            <a:xfrm>
              <a:off x="2120507" y="4099741"/>
              <a:ext cx="0" cy="241299"/>
            </a:xfrm>
            <a:prstGeom prst="line">
              <a:avLst/>
            </a:prstGeom>
            <a:ln w="12726" cap="flat" cmpd="sng" algn="ctr">
              <a:solidFill>
                <a:schemeClr val="tx1"/>
              </a:solidFill>
              <a:prstDash val="dash"/>
              <a:round/>
              <a:headEnd w="sm" len="sm"/>
              <a:tailEnd type="stealth" w="med" len="med"/>
            </a:ln>
          </p:spPr>
        </p:cxnSp>
        <p:cxnSp>
          <p:nvCxnSpPr>
            <p:cNvPr id="21604" name="직선 연결선 21603"/>
            <p:cNvCxnSpPr/>
            <p:nvPr/>
          </p:nvCxnSpPr>
          <p:spPr>
            <a:xfrm>
              <a:off x="3301383" y="3185506"/>
              <a:ext cx="0" cy="342887"/>
            </a:xfrm>
            <a:prstGeom prst="line">
              <a:avLst/>
            </a:prstGeom>
            <a:ln w="12726" cap="flat" cmpd="sng" algn="ctr">
              <a:solidFill>
                <a:schemeClr val="tx1"/>
              </a:solidFill>
              <a:prstDash val="dash"/>
              <a:round/>
              <a:headEnd w="sm" len="sm"/>
              <a:tailEnd type="stealth" w="med" len="med"/>
            </a:ln>
          </p:spPr>
        </p:cxnSp>
      </p:grpSp>
      <p:sp>
        <p:nvSpPr>
          <p:cNvPr id="21605" name="TextBox 21604"/>
          <p:cNvSpPr txBox="1"/>
          <p:nvPr/>
        </p:nvSpPr>
        <p:spPr>
          <a:xfrm>
            <a:off x="693540" y="5650349"/>
            <a:ext cx="6968133" cy="50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762098" rtl="0" eaLnBrk="1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/>
              <a:buChar char="•"/>
              <a:defRPr/>
            </a:pPr>
            <a:r>
              <a:rPr kumimoji="1" lang="ko-KR" altLang="en-US" sz="2000" b="1" i="0" baseline="0" dirty="0">
                <a:solidFill>
                  <a:srgbClr val="FF0000"/>
                </a:solidFill>
                <a:latin typeface="HY견고딕"/>
                <a:ea typeface="HY견고딕"/>
              </a:rPr>
              <a:t>상위 클래스의 속성이 아래로 전달되어 그대로 적용됨</a:t>
            </a:r>
            <a:r>
              <a:rPr kumimoji="1" lang="en-US" altLang="ko-KR" sz="2000" b="1" i="0" baseline="0" dirty="0">
                <a:solidFill>
                  <a:srgbClr val="FF0000"/>
                </a:solidFill>
                <a:latin typeface="HY견고딕"/>
                <a:ea typeface="HY견고딕"/>
              </a:rPr>
              <a:t>.</a:t>
            </a:r>
          </a:p>
        </p:txBody>
      </p:sp>
      <p:sp>
        <p:nvSpPr>
          <p:cNvPr id="21606" name="TextBox 21605"/>
          <p:cNvSpPr txBox="1"/>
          <p:nvPr/>
        </p:nvSpPr>
        <p:spPr>
          <a:xfrm>
            <a:off x="663773" y="6313171"/>
            <a:ext cx="6968133" cy="544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762098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/>
              <a:buChar char="•"/>
              <a:defRPr/>
            </a:pPr>
            <a:r>
              <a:rPr kumimoji="1" lang="ko-KR" altLang="en-US" sz="2000" b="1" i="0" baseline="0">
                <a:solidFill>
                  <a:srgbClr val="FF0000"/>
                </a:solidFill>
                <a:latin typeface="HY견고딕"/>
                <a:ea typeface="HY견고딕"/>
              </a:rPr>
              <a:t>정의 않된 연산을 추가하여 구체적인 클래스를 작성함</a:t>
            </a:r>
            <a:endParaRPr>
              <a:solidFill>
                <a:srgbClr val="FF0000"/>
              </a:solidFill>
              <a:latin typeface="HY견고딕"/>
              <a:ea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332437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5" grpId="0" animBg="1"/>
      <p:bldP spid="2160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4337"/>
          <p:cNvSpPr txBox="1"/>
          <p:nvPr/>
        </p:nvSpPr>
        <p:spPr>
          <a:xfrm>
            <a:off x="857228" y="214519"/>
            <a:ext cx="3162276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 dirty="0">
                <a:latin typeface="Arial"/>
                <a:ea typeface="HY견고딕"/>
              </a:rPr>
              <a:t>피지컬 컴퓨팅 </a:t>
            </a:r>
            <a:endParaRPr lang="ko-KR" altLang="en-US" sz="3601" dirty="0">
              <a:latin typeface="Arial"/>
              <a:ea typeface="HY견고딕"/>
            </a:endParaRPr>
          </a:p>
        </p:txBody>
      </p:sp>
      <p:sp>
        <p:nvSpPr>
          <p:cNvPr id="14339" name="TextBox 14338"/>
          <p:cNvSpPr txBox="1"/>
          <p:nvPr/>
        </p:nvSpPr>
        <p:spPr>
          <a:xfrm>
            <a:off x="1042964" y="1171789"/>
            <a:ext cx="12368128" cy="374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pic>
        <p:nvPicPr>
          <p:cNvPr id="14340" name="그림 14339" descr="EMB000032b4709d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031854" y="1268593"/>
            <a:ext cx="5903895" cy="13287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341" name="TextBox 14340"/>
          <p:cNvSpPr txBox="1"/>
          <p:nvPr/>
        </p:nvSpPr>
        <p:spPr>
          <a:xfrm>
            <a:off x="1500189" y="2871397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pic>
        <p:nvPicPr>
          <p:cNvPr id="14342" name="그림 14341" descr="EMB000032b470a0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500189" y="3284681"/>
            <a:ext cx="5040248" cy="19621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16385"/>
          <p:cNvSpPr txBox="1"/>
          <p:nvPr/>
        </p:nvSpPr>
        <p:spPr>
          <a:xfrm>
            <a:off x="2232028" y="58700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pic>
        <p:nvPicPr>
          <p:cNvPr id="16387" name="그림 16386" descr="EMB000032b470a4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200118" y="1081293"/>
            <a:ext cx="5400669" cy="19684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6388" name="TextBox 16387"/>
          <p:cNvSpPr txBox="1"/>
          <p:nvPr/>
        </p:nvSpPr>
        <p:spPr>
          <a:xfrm>
            <a:off x="1187445" y="-79712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pic>
        <p:nvPicPr>
          <p:cNvPr id="16389" name="그림 16388" descr="EMB000032b470a6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85825" y="3645046"/>
            <a:ext cx="5400669" cy="27860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6390" name="TextBox 16389"/>
          <p:cNvSpPr txBox="1"/>
          <p:nvPr/>
        </p:nvSpPr>
        <p:spPr>
          <a:xfrm>
            <a:off x="857228" y="214519"/>
            <a:ext cx="3162276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피지컬 컴퓨팅 </a:t>
            </a:r>
            <a:endParaRPr lang="ko-KR" altLang="en-US" sz="3601">
              <a:latin typeface="Arial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18433"/>
          <p:cNvSpPr txBox="1"/>
          <p:nvPr/>
        </p:nvSpPr>
        <p:spPr>
          <a:xfrm>
            <a:off x="1476350" y="1225193"/>
            <a:ext cx="10902887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pic>
        <p:nvPicPr>
          <p:cNvPr id="18435" name="그림 18434" descr="EMB000032b470a8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476351" y="1557499"/>
            <a:ext cx="6384901" cy="36004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8436" name="TextBox 18435"/>
          <p:cNvSpPr txBox="1"/>
          <p:nvPr/>
        </p:nvSpPr>
        <p:spPr>
          <a:xfrm>
            <a:off x="857228" y="214519"/>
            <a:ext cx="3162276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피지컬 컴퓨팅 </a:t>
            </a:r>
            <a:endParaRPr lang="ko-KR" altLang="en-US" sz="3601">
              <a:latin typeface="Arial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26625"/>
          <p:cNvSpPr txBox="1"/>
          <p:nvPr/>
        </p:nvSpPr>
        <p:spPr>
          <a:xfrm>
            <a:off x="857228" y="214519"/>
            <a:ext cx="3162276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피지컬 컴퓨팅 </a:t>
            </a:r>
            <a:endParaRPr lang="ko-KR" altLang="en-US" sz="3601">
              <a:latin typeface="Arial"/>
              <a:ea typeface="HY견고딕"/>
            </a:endParaRPr>
          </a:p>
        </p:txBody>
      </p:sp>
      <p:sp>
        <p:nvSpPr>
          <p:cNvPr id="26627" name="TextBox 26626"/>
          <p:cNvSpPr txBox="1"/>
          <p:nvPr/>
        </p:nvSpPr>
        <p:spPr>
          <a:xfrm>
            <a:off x="1187445" y="712419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pic>
        <p:nvPicPr>
          <p:cNvPr id="26628" name="그림 26627" descr="EMB000032b470be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115986" y="1014580"/>
            <a:ext cx="5400669" cy="34702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6629" name="TextBox 26628"/>
          <p:cNvSpPr txBox="1"/>
          <p:nvPr/>
        </p:nvSpPr>
        <p:spPr>
          <a:xfrm>
            <a:off x="1319198" y="5057368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pic>
        <p:nvPicPr>
          <p:cNvPr id="26630" name="그림 26629" descr="EMB000032b470c0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87445" y="5589731"/>
            <a:ext cx="5400613" cy="8715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6631" name="직사각형 4"/>
          <p:cNvSpPr/>
          <p:nvPr/>
        </p:nvSpPr>
        <p:spPr>
          <a:xfrm>
            <a:off x="1184481" y="4750824"/>
            <a:ext cx="4031363" cy="5874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914583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kern="0">
                <a:solidFill>
                  <a:srgbClr val="FF0000"/>
                </a:solidFill>
                <a:latin typeface="궁서체"/>
                <a:ea typeface="궁서체"/>
              </a:rPr>
              <a:t>아이디어와 열정만 있으면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1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30721"/>
          <p:cNvSpPr txBox="1"/>
          <p:nvPr/>
        </p:nvSpPr>
        <p:spPr>
          <a:xfrm>
            <a:off x="857227" y="214519"/>
            <a:ext cx="4070307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임베디드 개발방식 </a:t>
            </a:r>
            <a:endParaRPr lang="ko-KR" altLang="en-US" sz="3601">
              <a:latin typeface="Arial"/>
              <a:ea typeface="HY견고딕"/>
            </a:endParaRPr>
          </a:p>
        </p:txBody>
      </p:sp>
      <p:pic>
        <p:nvPicPr>
          <p:cNvPr id="30723" name="그림 30722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857227" y="1773439"/>
            <a:ext cx="7707282" cy="27351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32769"/>
          <p:cNvSpPr txBox="1"/>
          <p:nvPr/>
        </p:nvSpPr>
        <p:spPr>
          <a:xfrm>
            <a:off x="857227" y="214519"/>
            <a:ext cx="4694231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컴퓨터  Vs.  임베디드 </a:t>
            </a:r>
            <a:endParaRPr lang="ko-KR" altLang="en-US" sz="3601">
              <a:latin typeface="Arial"/>
              <a:ea typeface="HY견고딕"/>
            </a:endParaRPr>
          </a:p>
        </p:txBody>
      </p:sp>
      <p:pic>
        <p:nvPicPr>
          <p:cNvPr id="32771" name="그림 32770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15986" y="1700416"/>
            <a:ext cx="7324698" cy="29050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38913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38915" name="TextBox 38914"/>
          <p:cNvSpPr txBox="1"/>
          <p:nvPr/>
        </p:nvSpPr>
        <p:spPr>
          <a:xfrm>
            <a:off x="714366" y="1357526"/>
            <a:ext cx="8429574" cy="9540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56" tIns="45728" rIns="91456" bIns="45728" anchor="t">
            <a:spAutoFit/>
          </a:bodyPr>
          <a:lstStyle/>
          <a:p>
            <a:pPr>
              <a:buClr>
                <a:schemeClr val="tx1"/>
              </a:buClr>
              <a:buSzPct val="75000"/>
              <a:buFont typeface="Wingdings"/>
              <a:buChar char="v"/>
              <a:defRPr/>
            </a:pPr>
            <a:r>
              <a:rPr lang="ko-KR" altLang="en-US" sz="2801" b="1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이탈리아 북부 토리노인근의 이브레아(Ivrea)라는</a:t>
            </a:r>
          </a:p>
          <a:p>
            <a:pPr>
              <a:defRPr/>
            </a:pPr>
            <a:r>
              <a:rPr lang="ko-KR" altLang="en-US" sz="2801" b="1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   작은도시에서시작</a:t>
            </a:r>
          </a:p>
        </p:txBody>
      </p:sp>
      <p:sp>
        <p:nvSpPr>
          <p:cNvPr id="38916" name="TextBox 38915"/>
          <p:cNvSpPr txBox="1"/>
          <p:nvPr/>
        </p:nvSpPr>
        <p:spPr>
          <a:xfrm>
            <a:off x="928686" y="2714797"/>
            <a:ext cx="8358115" cy="9540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56" tIns="45728" rIns="91456" bIns="45728" anchor="t">
            <a:spAutoFit/>
          </a:bodyPr>
          <a:lstStyle/>
          <a:p>
            <a:pPr>
              <a:buClr>
                <a:schemeClr val="tx1"/>
              </a:buClr>
              <a:buSzPct val="75000"/>
              <a:buFont typeface="Wingdings"/>
              <a:buChar char="v"/>
              <a:defRPr/>
            </a:pPr>
            <a:r>
              <a:rPr lang="ko-KR" altLang="en-US" sz="2801" b="1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인터렉션디자인전문학교(IDII)에서</a:t>
            </a:r>
          </a:p>
          <a:p>
            <a:pPr>
              <a:defRPr/>
            </a:pPr>
            <a:r>
              <a:rPr lang="ko-KR" altLang="en-US" sz="2801" b="1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 예술적감성+ 정보기술(IT) =&gt; 융합인재교육표방</a:t>
            </a:r>
          </a:p>
        </p:txBody>
      </p:sp>
      <p:sp>
        <p:nvSpPr>
          <p:cNvPr id="38917" name="TextBox 38916"/>
          <p:cNvSpPr txBox="1"/>
          <p:nvPr/>
        </p:nvSpPr>
        <p:spPr>
          <a:xfrm>
            <a:off x="857228" y="4072124"/>
            <a:ext cx="8143795" cy="12620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56" tIns="45728" rIns="91456" bIns="45728" anchor="t">
            <a:spAutoFit/>
          </a:bodyPr>
          <a:lstStyle/>
          <a:p>
            <a:pPr>
              <a:buClr>
                <a:schemeClr val="tx1"/>
              </a:buClr>
              <a:buSzPct val="75000"/>
              <a:buFont typeface="Wingdings"/>
              <a:buChar char="v"/>
              <a:defRPr/>
            </a:pPr>
            <a:r>
              <a:rPr lang="ko-KR" altLang="en-US" sz="2801" b="1" dirty="0" err="1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마시모반지</a:t>
            </a:r>
            <a:r>
              <a:rPr lang="ko-KR" altLang="en-US" sz="2801" b="1" dirty="0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(</a:t>
            </a:r>
            <a:r>
              <a:rPr lang="ko-KR" altLang="en-US" sz="2801" b="1" dirty="0" err="1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Massimo</a:t>
            </a:r>
            <a:r>
              <a:rPr lang="ko-KR" altLang="en-US" sz="2801" b="1" dirty="0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</a:t>
            </a:r>
            <a:r>
              <a:rPr lang="ko-KR" altLang="en-US" sz="2801" b="1" dirty="0" err="1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Banzi</a:t>
            </a:r>
            <a:r>
              <a:rPr lang="ko-KR" altLang="en-US" sz="2801" b="1" dirty="0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)교수</a:t>
            </a:r>
          </a:p>
          <a:p>
            <a:pPr>
              <a:defRPr/>
            </a:pPr>
            <a:r>
              <a:rPr lang="ko-KR" altLang="en-US" sz="2801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•</a:t>
            </a:r>
            <a:r>
              <a:rPr lang="ko-KR" altLang="en-US" sz="2000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아주 기초적인지식으로 쉽게프로그램 </a:t>
            </a:r>
            <a:r>
              <a:rPr lang="ko-KR" altLang="en-US" sz="2000" b="1" dirty="0" err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작성가능</a:t>
            </a:r>
            <a:endParaRPr lang="ko-KR" altLang="en-US" sz="2000" b="1" dirty="0">
              <a:solidFill>
                <a:srgbClr val="FF0000">
                  <a:alpha val="100000"/>
                </a:srgbClr>
              </a:solidFill>
              <a:latin typeface="Arial"/>
              <a:ea typeface="HY견고딕"/>
            </a:endParaRPr>
          </a:p>
          <a:p>
            <a:pPr>
              <a:defRPr/>
            </a:pPr>
            <a:r>
              <a:rPr lang="ko-KR" altLang="en-US" sz="2000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•아주 값싼 마이크로컨트롤러 장비</a:t>
            </a:r>
          </a:p>
        </p:txBody>
      </p:sp>
      <p:sp>
        <p:nvSpPr>
          <p:cNvPr id="38918" name="TextBox 38917"/>
          <p:cNvSpPr txBox="1"/>
          <p:nvPr/>
        </p:nvSpPr>
        <p:spPr>
          <a:xfrm>
            <a:off x="857227" y="214519"/>
            <a:ext cx="3487694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아두이노의 탄생</a:t>
            </a:r>
            <a:endParaRPr lang="ko-KR" altLang="en-US" sz="3601">
              <a:latin typeface="Arial"/>
              <a:ea typeface="HY견고딕"/>
            </a:endParaRPr>
          </a:p>
        </p:txBody>
      </p:sp>
      <p:sp>
        <p:nvSpPr>
          <p:cNvPr id="38919" name="TextBox 38918"/>
          <p:cNvSpPr txBox="1"/>
          <p:nvPr/>
        </p:nvSpPr>
        <p:spPr>
          <a:xfrm>
            <a:off x="1214410" y="5786578"/>
            <a:ext cx="4586261" cy="3699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>
                    <a:alpha val="100000"/>
                  </a:srgbClr>
                </a:solidFill>
                <a:latin typeface="굵은안상수체"/>
                <a:ea typeface="굵은안상수체"/>
                <a:sym typeface="Wingdings"/>
              </a:rPr>
              <a:t>★ </a:t>
            </a:r>
            <a:r>
              <a:rPr lang="ko-KR" altLang="en-US">
                <a:solidFill>
                  <a:srgbClr val="FF0000">
                    <a:alpha val="100000"/>
                  </a:srgbClr>
                </a:solidFill>
                <a:latin typeface="Times New Roman"/>
                <a:ea typeface="HY궁서"/>
                <a:sym typeface="Wingdings"/>
              </a:rPr>
              <a:t>“arduino”는 이태리어로 “절친”이라는 뜻.</a:t>
            </a:r>
            <a:endParaRPr lang="ko-KR" altLang="en-US">
              <a:latin typeface="Times New Roman"/>
              <a:ea typeface="HY궁서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40961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40963" name="TextBox 40962"/>
          <p:cNvSpPr txBox="1"/>
          <p:nvPr/>
        </p:nvSpPr>
        <p:spPr>
          <a:xfrm>
            <a:off x="500045" y="1000287"/>
            <a:ext cx="8786756" cy="49244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dirty="0">
                <a:latin typeface="Arial"/>
                <a:ea typeface="HY견고딕"/>
              </a:rPr>
              <a:t></a:t>
            </a:r>
            <a:r>
              <a:rPr lang="ko-KR" altLang="en-US" sz="3201" b="1" dirty="0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OPEN SOURCE HARDWARE PLATFORM</a:t>
            </a:r>
          </a:p>
          <a:p>
            <a:pPr>
              <a:defRPr/>
            </a:pPr>
            <a:endParaRPr lang="ko-KR" altLang="en-US" dirty="0">
              <a:solidFill>
                <a:srgbClr val="0000FF">
                  <a:alpha val="100000"/>
                </a:srgbClr>
              </a:solidFill>
              <a:latin typeface="Arial"/>
              <a:ea typeface="HY견고딕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      •2005년 이태리 </a:t>
            </a:r>
            <a:r>
              <a:rPr lang="ko-KR" altLang="en-US" sz="2400" b="1" dirty="0" err="1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Ivrea에서</a:t>
            </a:r>
            <a:r>
              <a:rPr lang="ko-KR" altLang="en-US" sz="2400" b="1" dirty="0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초기 프로젝트 시작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      •2008년10월 </a:t>
            </a:r>
            <a:r>
              <a:rPr lang="ko-KR" altLang="en-US" sz="2400" b="1" dirty="0" err="1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Arduino</a:t>
            </a:r>
            <a:r>
              <a:rPr lang="ko-KR" altLang="en-US" sz="2400" b="1" dirty="0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</a:t>
            </a:r>
            <a:r>
              <a:rPr lang="ko-KR" altLang="en-US" sz="2400" b="1" dirty="0" err="1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Duemilanove</a:t>
            </a:r>
            <a:r>
              <a:rPr lang="ko-KR" altLang="en-US" sz="2400" b="1" dirty="0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출시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      •2009년3월 </a:t>
            </a:r>
            <a:r>
              <a:rPr lang="ko-KR" altLang="en-US" sz="2400" b="1" dirty="0" err="1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Arduino</a:t>
            </a:r>
            <a:r>
              <a:rPr lang="ko-KR" altLang="en-US" sz="2400" b="1" dirty="0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</a:t>
            </a:r>
            <a:r>
              <a:rPr lang="ko-KR" altLang="en-US" sz="2400" b="1" dirty="0" err="1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Mega</a:t>
            </a:r>
            <a:r>
              <a:rPr lang="ko-KR" altLang="en-US" sz="2400" b="1" dirty="0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출시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      •현재까지 수십중의 </a:t>
            </a:r>
            <a:r>
              <a:rPr lang="ko-KR" altLang="en-US" sz="2400" b="1" dirty="0" err="1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Arduino</a:t>
            </a:r>
            <a:r>
              <a:rPr lang="ko-KR" altLang="en-US" sz="2400" b="1" dirty="0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</a:t>
            </a:r>
            <a:r>
              <a:rPr lang="ko-KR" altLang="en-US" sz="2400" b="1" dirty="0" err="1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Platform</a:t>
            </a:r>
            <a:r>
              <a:rPr lang="ko-KR" altLang="en-US" sz="2400" b="1" dirty="0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출시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   </a:t>
            </a:r>
          </a:p>
          <a:p>
            <a:pPr>
              <a:defRPr/>
            </a:pPr>
            <a:r>
              <a:rPr lang="ko-KR" altLang="en-US" sz="2400" b="1" dirty="0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      •</a:t>
            </a:r>
            <a:r>
              <a:rPr lang="ko-KR" altLang="en-US" sz="2400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  <a:hlinkClick r:id="rId2"/>
              </a:rPr>
              <a:t>공식사이트: http://arduino.cc</a:t>
            </a:r>
            <a:endParaRPr lang="ko-KR" altLang="en-US" sz="2400" b="1" dirty="0">
              <a:solidFill>
                <a:srgbClr val="FF0000">
                  <a:alpha val="100000"/>
                </a:srgbClr>
              </a:solidFill>
              <a:latin typeface="Arial"/>
              <a:ea typeface="HY견고딕"/>
            </a:endParaRPr>
          </a:p>
        </p:txBody>
      </p:sp>
      <p:sp>
        <p:nvSpPr>
          <p:cNvPr id="40964" name="직사각형 4"/>
          <p:cNvSpPr/>
          <p:nvPr/>
        </p:nvSpPr>
        <p:spPr>
          <a:xfrm>
            <a:off x="714499" y="143099"/>
            <a:ext cx="3488344" cy="646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583">
              <a:defRPr/>
            </a:pPr>
            <a:r>
              <a:rPr lang="ko-KR" altLang="en-US" sz="3601" b="1">
                <a:latin typeface="+mj-lt"/>
                <a:ea typeface="HY견고딕"/>
              </a:rPr>
              <a:t>아두이노의 탄생</a:t>
            </a:r>
            <a:endParaRPr lang="ko-KR" altLang="en-US" sz="3601">
              <a:latin typeface="+mj-lt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45057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45059" name="TextBox 45058"/>
          <p:cNvSpPr txBox="1"/>
          <p:nvPr/>
        </p:nvSpPr>
        <p:spPr>
          <a:xfrm>
            <a:off x="857227" y="214519"/>
            <a:ext cx="3616319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아두이노의  특징</a:t>
            </a:r>
            <a:endParaRPr lang="ko-KR" altLang="en-US" sz="3601">
              <a:latin typeface="Arial"/>
              <a:ea typeface="HY견고딕"/>
            </a:endParaRPr>
          </a:p>
        </p:txBody>
      </p:sp>
      <p:sp>
        <p:nvSpPr>
          <p:cNvPr id="45060" name="직사각형 3"/>
          <p:cNvSpPr/>
          <p:nvPr/>
        </p:nvSpPr>
        <p:spPr>
          <a:xfrm>
            <a:off x="1071750" y="1572097"/>
            <a:ext cx="7502239" cy="2678578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583">
              <a:buFont typeface="Wingdings"/>
              <a:buChar char="v"/>
              <a:defRPr/>
            </a:pPr>
            <a:r>
              <a:rPr lang="ko-KR" altLang="en-US">
                <a:latin typeface="Arial"/>
                <a:ea typeface="HY견고딕"/>
              </a:rPr>
              <a:t>   </a:t>
            </a:r>
            <a:r>
              <a:rPr lang="ko-KR" altLang="en-US" sz="2400">
                <a:latin typeface="+mj-lt"/>
                <a:ea typeface="HY견고딕"/>
              </a:rPr>
              <a:t>마이크로컨트롤러를 쉽게 동작시킬 수 있다</a:t>
            </a:r>
            <a:r>
              <a:rPr lang="en-US" altLang="ko-KR" sz="2400">
                <a:latin typeface="+mj-lt"/>
                <a:ea typeface="HY견고딕"/>
              </a:rPr>
              <a:t>.</a:t>
            </a:r>
          </a:p>
          <a:p>
            <a:pPr defTabSz="914583">
              <a:buFont typeface="Wingdings"/>
              <a:buChar char="v"/>
              <a:defRPr/>
            </a:pPr>
            <a:endParaRPr lang="ko-KR" altLang="en-US" sz="2400">
              <a:latin typeface="+mj-lt"/>
              <a:ea typeface="HY견고딕"/>
            </a:endParaRPr>
          </a:p>
          <a:p>
            <a:pPr defTabSz="914583">
              <a:buFont typeface="Wingdings"/>
              <a:buChar char="v"/>
              <a:defRPr/>
            </a:pPr>
            <a:r>
              <a:rPr lang="ko-KR" altLang="en-US" sz="2400">
                <a:latin typeface="+mj-lt"/>
                <a:ea typeface="HY견고딕"/>
              </a:rPr>
              <a:t> 비교적 저렴하다</a:t>
            </a:r>
            <a:r>
              <a:rPr lang="en-US" altLang="ko-KR" sz="2400">
                <a:latin typeface="+mj-lt"/>
                <a:ea typeface="HY견고딕"/>
              </a:rPr>
              <a:t>.</a:t>
            </a:r>
          </a:p>
          <a:p>
            <a:pPr defTabSz="914583">
              <a:buFont typeface="Wingdings"/>
              <a:buChar char="v"/>
              <a:defRPr/>
            </a:pPr>
            <a:endParaRPr lang="ko-KR" altLang="en-US" sz="2400">
              <a:latin typeface="+mj-lt"/>
              <a:ea typeface="HY견고딕"/>
            </a:endParaRPr>
          </a:p>
          <a:p>
            <a:pPr defTabSz="914583">
              <a:buFont typeface="Wingdings"/>
              <a:buChar char="v"/>
              <a:defRPr/>
            </a:pPr>
            <a:r>
              <a:rPr lang="ko-KR" altLang="en-US" sz="2400">
                <a:latin typeface="+mj-lt"/>
                <a:ea typeface="HY견고딕"/>
              </a:rPr>
              <a:t> 오픈 소스로 누구나 직접 보드를 만들 수 있다</a:t>
            </a:r>
            <a:r>
              <a:rPr lang="en-US" altLang="ko-KR" sz="2400">
                <a:latin typeface="+mj-lt"/>
                <a:ea typeface="HY견고딕"/>
              </a:rPr>
              <a:t>.</a:t>
            </a:r>
          </a:p>
          <a:p>
            <a:pPr defTabSz="914583">
              <a:buFont typeface="Wingdings"/>
              <a:buChar char="v"/>
              <a:defRPr/>
            </a:pPr>
            <a:endParaRPr lang="ko-KR" altLang="en-US" sz="2400">
              <a:latin typeface="+mj-lt"/>
              <a:ea typeface="HY견고딕"/>
            </a:endParaRPr>
          </a:p>
          <a:p>
            <a:pPr defTabSz="914583">
              <a:buFont typeface="Wingdings"/>
              <a:buChar char="v"/>
              <a:defRPr/>
            </a:pPr>
            <a:r>
              <a:rPr lang="ko-KR" altLang="en-US" sz="2400">
                <a:latin typeface="+mj-lt"/>
                <a:ea typeface="HY견고딕"/>
              </a:rPr>
              <a:t> 타기기와의 호환성이 좋으며 확장이 용이함</a:t>
            </a:r>
            <a:r>
              <a:rPr lang="en-US" altLang="ko-KR" sz="2400">
                <a:latin typeface="+mj-lt"/>
                <a:ea typeface="HY견고딕"/>
              </a:rPr>
              <a:t>.</a:t>
            </a:r>
            <a:endParaRPr lang="en-US" altLang="ko-KR">
              <a:latin typeface="Arial"/>
              <a:ea typeface="HY견고딕"/>
            </a:endParaRPr>
          </a:p>
        </p:txBody>
      </p:sp>
      <p:pic>
        <p:nvPicPr>
          <p:cNvPr id="45061" name="그림 45060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258904" y="4724577"/>
            <a:ext cx="3643228" cy="16335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47105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47107" name="TextBox 47106"/>
          <p:cNvSpPr txBox="1"/>
          <p:nvPr/>
        </p:nvSpPr>
        <p:spPr>
          <a:xfrm>
            <a:off x="857228" y="214519"/>
            <a:ext cx="4316392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아두이노  UNO 보드</a:t>
            </a:r>
            <a:endParaRPr lang="ko-KR" altLang="en-US" sz="3601">
              <a:latin typeface="Arial"/>
              <a:ea typeface="HY견고딕"/>
            </a:endParaRPr>
          </a:p>
        </p:txBody>
      </p:sp>
      <p:sp>
        <p:nvSpPr>
          <p:cNvPr id="47108" name="TextBox 47107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47109" name="TextBox 47108"/>
          <p:cNvSpPr txBox="1"/>
          <p:nvPr/>
        </p:nvSpPr>
        <p:spPr>
          <a:xfrm>
            <a:off x="2771766" y="1360127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pic>
        <p:nvPicPr>
          <p:cNvPr id="47110" name="그림 47109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47664" y="1538462"/>
            <a:ext cx="8048553" cy="3781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C++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에서의 상속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(Inheritance)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C++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에서의 상속이란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  <a:p>
            <a:pPr lvl="1"/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클래스 사이에서 상속관계 정의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 사이에는 상속 관계 없음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기본 클래스의 속성과 기능을 파생 클래스에 물려주는 것</a:t>
            </a:r>
          </a:p>
          <a:p>
            <a:pPr lvl="2"/>
            <a:r>
              <a:rPr lang="ko-KR" altLang="en-US" b="1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 클래스</a:t>
            </a:r>
            <a:r>
              <a:rPr lang="en-US" altLang="ko-KR" b="1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(base class) - </a:t>
            </a:r>
            <a:r>
              <a:rPr lang="ko-KR" altLang="en-US" b="1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상속해주는 클래스</a:t>
            </a:r>
            <a:r>
              <a:rPr lang="en-US" altLang="ko-KR" b="1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b="1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부모 클래스</a:t>
            </a:r>
            <a:endParaRPr lang="en-US" altLang="ko-KR" b="1" dirty="0">
              <a:solidFill>
                <a:srgbClr val="00B0F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ko-KR" altLang="en-US" b="1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파생 클래스</a:t>
            </a:r>
            <a:r>
              <a:rPr lang="en-US" altLang="ko-KR" b="1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(derived class) – </a:t>
            </a:r>
            <a:r>
              <a:rPr lang="ko-KR" altLang="en-US" b="1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상속받는 클래스</a:t>
            </a:r>
            <a:r>
              <a:rPr lang="en-US" altLang="ko-KR" b="1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b="1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자식 클래스</a:t>
            </a:r>
            <a:endParaRPr lang="en-US" altLang="ko-KR" b="1" dirty="0">
              <a:solidFill>
                <a:srgbClr val="00B0F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3"/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 클래스의 속성과 기능을 물려받고 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143000" lvl="3" indent="0">
              <a:buNone/>
            </a:pPr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자신 만의 속성과 기능을 추가하여 작성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3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기본 클래스에서 파생 클래스로 갈수록 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클래스의 개념이 구체화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다중 상속을 통한 클래스의 </a:t>
            </a:r>
            <a:r>
              <a:rPr lang="ko-KR" altLang="en-US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재활용성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높임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2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Box 69633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69635" name="TextBox 69634"/>
          <p:cNvSpPr txBox="1"/>
          <p:nvPr/>
        </p:nvSpPr>
        <p:spPr>
          <a:xfrm>
            <a:off x="857228" y="214519"/>
            <a:ext cx="3819530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아두이노 BOARD</a:t>
            </a:r>
            <a:endParaRPr lang="ko-KR" altLang="en-US" sz="3601">
              <a:latin typeface="Arial"/>
              <a:ea typeface="HY견고딕"/>
            </a:endParaRPr>
          </a:p>
        </p:txBody>
      </p:sp>
      <p:pic>
        <p:nvPicPr>
          <p:cNvPr id="69636" name="그림 69635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971561" y="1074928"/>
            <a:ext cx="7781811" cy="36528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9637" name="그림 69636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6424" y="2688554"/>
            <a:ext cx="7946948" cy="37448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Box 73729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73731" name="TextBox 73730"/>
          <p:cNvSpPr txBox="1"/>
          <p:nvPr/>
        </p:nvSpPr>
        <p:spPr>
          <a:xfrm>
            <a:off x="857228" y="214519"/>
            <a:ext cx="3819530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아두이노 BOARD</a:t>
            </a:r>
            <a:endParaRPr lang="ko-KR" altLang="en-US" sz="3601">
              <a:latin typeface="Arial"/>
              <a:ea typeface="HY견고딕"/>
            </a:endParaRPr>
          </a:p>
        </p:txBody>
      </p:sp>
      <p:pic>
        <p:nvPicPr>
          <p:cNvPr id="73733" name="그림 73732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950948" y="1671989"/>
            <a:ext cx="4032232" cy="38670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Box 77825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77827" name="TextBox 77826"/>
          <p:cNvSpPr txBox="1"/>
          <p:nvPr/>
        </p:nvSpPr>
        <p:spPr>
          <a:xfrm>
            <a:off x="857228" y="214519"/>
            <a:ext cx="4198932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오픈소스  하드웨어 </a:t>
            </a:r>
            <a:endParaRPr lang="ko-KR" altLang="en-US" sz="3601">
              <a:latin typeface="Arial"/>
              <a:ea typeface="HY견고딕"/>
            </a:endParaRPr>
          </a:p>
        </p:txBody>
      </p:sp>
      <p:pic>
        <p:nvPicPr>
          <p:cNvPr id="77828" name="그림 77827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83188" y="1219219"/>
            <a:ext cx="7781867" cy="4419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Box 83969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83971" name="TextBox 83970"/>
          <p:cNvSpPr txBox="1"/>
          <p:nvPr/>
        </p:nvSpPr>
        <p:spPr>
          <a:xfrm>
            <a:off x="857227" y="214519"/>
            <a:ext cx="7485033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오픈소스  하드웨어 </a:t>
            </a:r>
            <a:r>
              <a:rPr lang="ko-KR" altLang="en-US" sz="3601" b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(라즈베리 파이)</a:t>
            </a:r>
            <a:r>
              <a:rPr lang="ko-KR" altLang="en-US" sz="3601" b="1">
                <a:latin typeface="Arial"/>
                <a:ea typeface="HY견고딕"/>
              </a:rPr>
              <a:t> </a:t>
            </a:r>
            <a:endParaRPr lang="ko-KR" altLang="en-US" sz="3601">
              <a:latin typeface="Arial"/>
              <a:ea typeface="HY견고딕"/>
            </a:endParaRPr>
          </a:p>
        </p:txBody>
      </p:sp>
      <p:sp>
        <p:nvSpPr>
          <p:cNvPr id="83972" name="TextBox 83971"/>
          <p:cNvSpPr txBox="1"/>
          <p:nvPr/>
        </p:nvSpPr>
        <p:spPr>
          <a:xfrm>
            <a:off x="923941" y="1849090"/>
            <a:ext cx="10740878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pic>
        <p:nvPicPr>
          <p:cNvPr id="83973" name="그림 83972" descr="EMB000032b470f2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68322" y="1086037"/>
            <a:ext cx="6676990" cy="4176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83974" name="TextBox 83973"/>
          <p:cNvSpPr txBox="1"/>
          <p:nvPr/>
        </p:nvSpPr>
        <p:spPr>
          <a:xfrm>
            <a:off x="2700307" y="2944419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83976" name="TextBox 83975"/>
          <p:cNvSpPr txBox="1"/>
          <p:nvPr/>
        </p:nvSpPr>
        <p:spPr>
          <a:xfrm>
            <a:off x="3348014" y="1183908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Box 92161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92163" name="TextBox 92162"/>
          <p:cNvSpPr txBox="1"/>
          <p:nvPr/>
        </p:nvSpPr>
        <p:spPr>
          <a:xfrm>
            <a:off x="857227" y="214519"/>
            <a:ext cx="6448378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오픈소스  하드웨어 </a:t>
            </a:r>
            <a:r>
              <a:rPr lang="ko-KR" altLang="en-US" sz="3601" b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(라떼판다) </a:t>
            </a:r>
            <a:endParaRPr lang="ko-KR" altLang="en-US" sz="3601">
              <a:solidFill>
                <a:srgbClr val="FF0000">
                  <a:alpha val="100000"/>
                </a:srgbClr>
              </a:solidFill>
              <a:latin typeface="Arial"/>
              <a:ea typeface="HY견고딕"/>
            </a:endParaRPr>
          </a:p>
        </p:txBody>
      </p:sp>
      <p:pic>
        <p:nvPicPr>
          <p:cNvPr id="92164" name="그림 92163" descr="EMB00002978756f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476351" y="1074928"/>
            <a:ext cx="6119779" cy="51196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165" name="그림 92164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84219" y="1268593"/>
            <a:ext cx="8164450" cy="4067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Box 114689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114691" name="TextBox 114690"/>
          <p:cNvSpPr txBox="1"/>
          <p:nvPr/>
        </p:nvSpPr>
        <p:spPr>
          <a:xfrm>
            <a:off x="857228" y="214519"/>
            <a:ext cx="4316392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아두이노  UNO 보드</a:t>
            </a:r>
            <a:endParaRPr lang="ko-KR" altLang="en-US" sz="3601">
              <a:latin typeface="Arial"/>
              <a:ea typeface="HY견고딕"/>
            </a:endParaRPr>
          </a:p>
        </p:txBody>
      </p:sp>
      <p:sp>
        <p:nvSpPr>
          <p:cNvPr id="114692" name="TextBox 114691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pic>
        <p:nvPicPr>
          <p:cNvPr id="114693" name="그림 114692" descr="EMB00000f987260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042963" y="887628"/>
            <a:ext cx="4937079" cy="55625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Box 118785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118787" name="TextBox 118786"/>
          <p:cNvSpPr txBox="1"/>
          <p:nvPr/>
        </p:nvSpPr>
        <p:spPr>
          <a:xfrm>
            <a:off x="857228" y="214519"/>
            <a:ext cx="4316392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아두이노  UNO 보드</a:t>
            </a:r>
            <a:endParaRPr lang="ko-KR" altLang="en-US" sz="3601">
              <a:latin typeface="Arial"/>
              <a:ea typeface="HY견고딕"/>
            </a:endParaRPr>
          </a:p>
        </p:txBody>
      </p:sp>
      <p:sp>
        <p:nvSpPr>
          <p:cNvPr id="118788" name="TextBox 118787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pic>
        <p:nvPicPr>
          <p:cNvPr id="118789" name="그림 118788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285868" y="928884"/>
            <a:ext cx="6553110" cy="44385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18790" name="TextBox 118789"/>
          <p:cNvSpPr txBox="1"/>
          <p:nvPr/>
        </p:nvSpPr>
        <p:spPr>
          <a:xfrm>
            <a:off x="1071548" y="5429396"/>
            <a:ext cx="7572292" cy="5540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PWM핀:  5V를 0~255까지의 전압 단계로 나누어 디지털 신호를 아날로그에 가깝게 사용할 수 있도록 함.  </a:t>
            </a:r>
          </a:p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118791" name="TextBox 118790"/>
          <p:cNvSpPr txBox="1"/>
          <p:nvPr/>
        </p:nvSpPr>
        <p:spPr>
          <a:xfrm>
            <a:off x="1071547" y="5786578"/>
            <a:ext cx="6357882" cy="4619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Analog Refer : 아날로그 레퍼런스 핀.  ADC할때 기준전압을 설정함. </a:t>
            </a:r>
          </a:p>
          <a:p>
            <a:pPr>
              <a:defRPr/>
            </a:pPr>
            <a:endParaRPr lang="ko-KR" altLang="en-US" sz="1200">
              <a:solidFill>
                <a:srgbClr val="FF0000">
                  <a:alpha val="100000"/>
                </a:srgbClr>
              </a:solidFill>
              <a:latin typeface="Arial"/>
              <a:ea typeface="HY견고딕"/>
            </a:endParaRPr>
          </a:p>
        </p:txBody>
      </p:sp>
      <p:sp>
        <p:nvSpPr>
          <p:cNvPr id="118792" name="TextBox 118791"/>
          <p:cNvSpPr txBox="1"/>
          <p:nvPr/>
        </p:nvSpPr>
        <p:spPr>
          <a:xfrm>
            <a:off x="1000089" y="6072358"/>
            <a:ext cx="5072070" cy="5540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   SCL/SDA : Serial Clock/Data.  쌍방향 직렬 통신을 해주는 핀. </a:t>
            </a:r>
          </a:p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Box 122881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122883" name="TextBox 122882"/>
          <p:cNvSpPr txBox="1"/>
          <p:nvPr/>
        </p:nvSpPr>
        <p:spPr>
          <a:xfrm>
            <a:off x="592159" y="14490"/>
            <a:ext cx="4651300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아날로그 신호 입출력</a:t>
            </a:r>
            <a:r>
              <a:rPr lang="ko-KR" altLang="en-US" sz="3601" b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 </a:t>
            </a:r>
            <a:endParaRPr lang="ko-KR" altLang="en-US" sz="3601">
              <a:solidFill>
                <a:srgbClr val="FF0000">
                  <a:alpha val="100000"/>
                </a:srgbClr>
              </a:solidFill>
              <a:latin typeface="Arial"/>
              <a:ea typeface="HY견고딕"/>
            </a:endParaRPr>
          </a:p>
        </p:txBody>
      </p:sp>
      <p:pic>
        <p:nvPicPr>
          <p:cNvPr id="122884" name="그림 122883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755622" y="1268593"/>
            <a:ext cx="8069210" cy="4464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extBox 124929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124931" name="TextBox 124930"/>
          <p:cNvSpPr txBox="1"/>
          <p:nvPr/>
        </p:nvSpPr>
        <p:spPr>
          <a:xfrm>
            <a:off x="857228" y="214519"/>
            <a:ext cx="3744889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아두이노의  구성 </a:t>
            </a:r>
            <a:endParaRPr lang="ko-KR" altLang="en-US" sz="3601">
              <a:latin typeface="Arial"/>
              <a:ea typeface="HY견고딕"/>
            </a:endParaRPr>
          </a:p>
        </p:txBody>
      </p:sp>
      <p:pic>
        <p:nvPicPr>
          <p:cNvPr id="124932" name="그림 124931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000147" y="2840181"/>
            <a:ext cx="7143705" cy="27956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24933" name="그림 124932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042963" y="1098767"/>
            <a:ext cx="3057489" cy="933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Box 141313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141315" name="TextBox 141314"/>
          <p:cNvSpPr txBox="1"/>
          <p:nvPr/>
        </p:nvSpPr>
        <p:spPr>
          <a:xfrm>
            <a:off x="857227" y="214519"/>
            <a:ext cx="3487694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스케치 실행하기</a:t>
            </a:r>
            <a:endParaRPr lang="ko-KR" altLang="en-US" sz="3601">
              <a:latin typeface="Arial"/>
              <a:ea typeface="HY견고딕"/>
            </a:endParaRPr>
          </a:p>
        </p:txBody>
      </p:sp>
      <p:pic>
        <p:nvPicPr>
          <p:cNvPr id="141316" name="그림 141315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258904" y="860607"/>
            <a:ext cx="6970641" cy="4525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7933" y="228599"/>
            <a:ext cx="7700803" cy="743937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상속의 표현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79" y="1556792"/>
            <a:ext cx="8771457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1251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extBox 143361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pic>
        <p:nvPicPr>
          <p:cNvPr id="143363" name="그림 143362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331926" y="1341615"/>
            <a:ext cx="6992860" cy="39861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3364" name="TextBox 143363"/>
          <p:cNvSpPr txBox="1"/>
          <p:nvPr/>
        </p:nvSpPr>
        <p:spPr>
          <a:xfrm>
            <a:off x="857228" y="143061"/>
            <a:ext cx="3744889" cy="6461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스케치  환경 설정</a:t>
            </a:r>
            <a:endParaRPr lang="ko-KR" altLang="en-US" sz="3601">
              <a:latin typeface="Arial"/>
              <a:ea typeface="HY견고딕"/>
            </a:endParaRPr>
          </a:p>
        </p:txBody>
      </p:sp>
      <p:sp>
        <p:nvSpPr>
          <p:cNvPr id="143365" name="TextBox 143364"/>
          <p:cNvSpPr txBox="1"/>
          <p:nvPr/>
        </p:nvSpPr>
        <p:spPr>
          <a:xfrm>
            <a:off x="1476351" y="5880256"/>
            <a:ext cx="2590773" cy="4603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–확인: 장치관리자</a:t>
            </a:r>
          </a:p>
          <a:p>
            <a:pPr>
              <a:defRPr/>
            </a:pPr>
            <a:r>
              <a:rPr lang="ko-KR" altLang="en-US" sz="120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–설정: 도구-시리얼포트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extBox 147457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147459" name="TextBox 147458"/>
          <p:cNvSpPr txBox="1"/>
          <p:nvPr/>
        </p:nvSpPr>
        <p:spPr>
          <a:xfrm>
            <a:off x="1357327" y="1214608"/>
            <a:ext cx="5643461" cy="22192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56" tIns="45728" rIns="91456" bIns="45728" anchor="t">
            <a:spAutoFit/>
          </a:bodyPr>
          <a:lstStyle/>
          <a:p>
            <a:pPr>
              <a:lnSpc>
                <a:spcPct val="200000"/>
              </a:lnSpc>
              <a:buClr>
                <a:schemeClr val="tx1"/>
              </a:buClr>
              <a:buSzPct val="75000"/>
              <a:buFont typeface="Wingdings"/>
              <a:buChar char="v"/>
              <a:defRPr/>
            </a:pPr>
            <a:r>
              <a:rPr lang="ko-KR" altLang="en-US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C언어를 사용한 프로그래밍</a:t>
            </a:r>
          </a:p>
          <a:p>
            <a:pPr>
              <a:lnSpc>
                <a:spcPct val="200000"/>
              </a:lnSpc>
              <a:buClr>
                <a:schemeClr val="tx1"/>
              </a:buClr>
              <a:buSzPct val="75000"/>
              <a:buFont typeface="Wingdings"/>
              <a:buChar char="v"/>
              <a:defRPr/>
            </a:pPr>
            <a:r>
              <a:rPr lang="ko-KR" altLang="en-US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일반적인 임베디드 프로그램보다 쉬움.</a:t>
            </a:r>
          </a:p>
          <a:p>
            <a:pPr>
              <a:lnSpc>
                <a:spcPct val="200000"/>
              </a:lnSpc>
              <a:buClr>
                <a:schemeClr val="tx1"/>
              </a:buClr>
              <a:buSzPct val="75000"/>
              <a:buFont typeface="Wingdings"/>
              <a:buChar char="v"/>
              <a:defRPr/>
            </a:pPr>
            <a:r>
              <a:rPr lang="ko-KR" altLang="en-US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아두이노에서 제공되는 함수 및 라이브러리 사용</a:t>
            </a:r>
          </a:p>
          <a:p>
            <a:pPr>
              <a:lnSpc>
                <a:spcPct val="200000"/>
              </a:lnSpc>
              <a:buClr>
                <a:schemeClr val="tx1"/>
              </a:buClr>
              <a:buSzPct val="75000"/>
              <a:buFont typeface="Wingdings"/>
              <a:buChar char="v"/>
              <a:defRPr/>
            </a:pPr>
            <a:r>
              <a:rPr lang="ko-KR" altLang="en-US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실습장비에서 제공되는 라이브러리 사용</a:t>
            </a:r>
          </a:p>
        </p:txBody>
      </p:sp>
      <p:sp>
        <p:nvSpPr>
          <p:cNvPr id="147460" name="TextBox 147459"/>
          <p:cNvSpPr txBox="1"/>
          <p:nvPr/>
        </p:nvSpPr>
        <p:spPr>
          <a:xfrm>
            <a:off x="785824" y="143061"/>
            <a:ext cx="2581227" cy="6461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스케치 특징</a:t>
            </a:r>
            <a:endParaRPr lang="ko-KR" altLang="en-US" sz="3601">
              <a:latin typeface="Arial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extBox 149505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149507" name="TextBox 149506"/>
          <p:cNvSpPr txBox="1"/>
          <p:nvPr/>
        </p:nvSpPr>
        <p:spPr>
          <a:xfrm>
            <a:off x="1500189" y="1143204"/>
            <a:ext cx="5714920" cy="26463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56" tIns="45728" rIns="91456" bIns="45728" anchor="t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  <a:p>
            <a:pPr>
              <a:buClr>
                <a:schemeClr val="tx1"/>
              </a:buClr>
              <a:buSzPct val="75000"/>
              <a:buFont typeface="Wingdings"/>
              <a:buChar char="v"/>
              <a:defRPr/>
            </a:pPr>
            <a:r>
              <a:rPr lang="ko-KR" altLang="en-US">
                <a:latin typeface="Arial"/>
                <a:ea typeface="HY견고딕"/>
              </a:rPr>
              <a:t> </a:t>
            </a:r>
            <a:r>
              <a:rPr lang="ko-KR" altLang="en-US" sz="2801">
                <a:latin typeface="Arial"/>
                <a:ea typeface="HY견고딕"/>
              </a:rPr>
              <a:t>필수함수2개</a:t>
            </a:r>
          </a:p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  <a:p>
            <a:pPr>
              <a:defRPr/>
            </a:pPr>
            <a:r>
              <a:rPr lang="ko-KR" altLang="en-US">
                <a:solidFill>
                  <a:srgbClr val="FF3300">
                    <a:alpha val="100000"/>
                  </a:srgbClr>
                </a:solidFill>
                <a:latin typeface="Arial"/>
                <a:ea typeface="HY견고딕"/>
              </a:rPr>
              <a:t>  </a:t>
            </a:r>
            <a:r>
              <a:rPr lang="ko-KR" altLang="en-US" sz="2400">
                <a:solidFill>
                  <a:srgbClr val="FF3300">
                    <a:alpha val="100000"/>
                  </a:srgbClr>
                </a:solidFill>
                <a:latin typeface="Arial"/>
                <a:ea typeface="HY견고딕"/>
              </a:rPr>
              <a:t>–setup() : </a:t>
            </a:r>
            <a:r>
              <a:rPr lang="ko-KR" altLang="en-US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프로그램 초기화 및 설정</a:t>
            </a:r>
          </a:p>
          <a:p>
            <a:pPr>
              <a:defRPr/>
            </a:pPr>
            <a:r>
              <a:rPr lang="ko-KR" altLang="en-US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                      전원이 ON된 후 한번만 실행.</a:t>
            </a:r>
          </a:p>
          <a:p>
            <a:pPr>
              <a:defRPr/>
            </a:pPr>
            <a:endParaRPr lang="ko-KR" altLang="en-US">
              <a:solidFill>
                <a:srgbClr val="FF3300">
                  <a:alpha val="100000"/>
                </a:srgbClr>
              </a:solidFill>
              <a:latin typeface="Arial"/>
              <a:ea typeface="HY견고딕"/>
            </a:endParaRPr>
          </a:p>
          <a:p>
            <a:pPr>
              <a:defRPr/>
            </a:pPr>
            <a:r>
              <a:rPr lang="ko-KR" altLang="en-US" sz="2400">
                <a:solidFill>
                  <a:srgbClr val="FF3300">
                    <a:alpha val="100000"/>
                  </a:srgbClr>
                </a:solidFill>
                <a:latin typeface="Arial"/>
                <a:ea typeface="HY견고딕"/>
              </a:rPr>
              <a:t>  –loop() : </a:t>
            </a:r>
            <a:r>
              <a:rPr lang="ko-KR" altLang="en-US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전원이 OFF되기 전까지 무한반복 실행</a:t>
            </a:r>
            <a:r>
              <a:rPr lang="ko-KR" altLang="en-US">
                <a:solidFill>
                  <a:srgbClr val="FF3300">
                    <a:alpha val="100000"/>
                  </a:srgbClr>
                </a:solidFill>
                <a:latin typeface="Arial"/>
                <a:ea typeface="HY견고딕"/>
              </a:rPr>
              <a:t>.</a:t>
            </a:r>
          </a:p>
        </p:txBody>
      </p:sp>
      <p:sp>
        <p:nvSpPr>
          <p:cNvPr id="149508" name="TextBox 149507"/>
          <p:cNvSpPr txBox="1"/>
          <p:nvPr/>
        </p:nvSpPr>
        <p:spPr>
          <a:xfrm>
            <a:off x="785824" y="143061"/>
            <a:ext cx="2709797" cy="6461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스케치  구조</a:t>
            </a:r>
            <a:endParaRPr lang="ko-KR" altLang="en-US" sz="3601">
              <a:latin typeface="Arial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extBox 151553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151555" name="TextBox 151554"/>
          <p:cNvSpPr txBox="1"/>
          <p:nvPr/>
        </p:nvSpPr>
        <p:spPr>
          <a:xfrm>
            <a:off x="785824" y="143061"/>
            <a:ext cx="3616263" cy="6461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스케치  동작방식</a:t>
            </a:r>
            <a:endParaRPr lang="ko-KR" altLang="en-US" sz="3601">
              <a:latin typeface="Arial"/>
              <a:ea typeface="HY견고딕"/>
            </a:endParaRPr>
          </a:p>
        </p:txBody>
      </p:sp>
      <p:pic>
        <p:nvPicPr>
          <p:cNvPr id="151556" name="그림 151555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555825" y="1268594"/>
            <a:ext cx="4248116" cy="48862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extBox 153601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153603" name="TextBox 153602"/>
          <p:cNvSpPr txBox="1"/>
          <p:nvPr/>
        </p:nvSpPr>
        <p:spPr>
          <a:xfrm>
            <a:off x="785824" y="143061"/>
            <a:ext cx="3744833" cy="6461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스케치  기본 구조</a:t>
            </a:r>
            <a:endParaRPr lang="ko-KR" altLang="en-US" sz="3601">
              <a:latin typeface="Arial"/>
              <a:ea typeface="HY견고딕"/>
            </a:endParaRPr>
          </a:p>
        </p:txBody>
      </p:sp>
      <p:pic>
        <p:nvPicPr>
          <p:cNvPr id="153604" name="그림 153603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971561" y="1341614"/>
            <a:ext cx="7561182" cy="4622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extBox 155649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155651" name="TextBox 155650"/>
          <p:cNvSpPr txBox="1"/>
          <p:nvPr/>
        </p:nvSpPr>
        <p:spPr>
          <a:xfrm>
            <a:off x="785824" y="143061"/>
            <a:ext cx="3744833" cy="6461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스케치  기본 구조</a:t>
            </a:r>
            <a:endParaRPr lang="ko-KR" altLang="en-US" sz="3601">
              <a:latin typeface="Arial"/>
              <a:ea typeface="HY견고딕"/>
            </a:endParaRPr>
          </a:p>
        </p:txBody>
      </p:sp>
      <p:sp>
        <p:nvSpPr>
          <p:cNvPr id="155652" name="TextBox 155651"/>
          <p:cNvSpPr txBox="1"/>
          <p:nvPr/>
        </p:nvSpPr>
        <p:spPr>
          <a:xfrm>
            <a:off x="1476351" y="630661"/>
            <a:ext cx="11487064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pic>
        <p:nvPicPr>
          <p:cNvPr id="155653" name="그림 155652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971561" y="1628958"/>
            <a:ext cx="7951693" cy="38083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33793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pic>
        <p:nvPicPr>
          <p:cNvPr id="33795" name="그림 33794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403329" y="1484476"/>
            <a:ext cx="6162654" cy="44243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3796" name="TextBox 33795"/>
          <p:cNvSpPr txBox="1"/>
          <p:nvPr/>
        </p:nvSpPr>
        <p:spPr>
          <a:xfrm>
            <a:off x="157154" y="133571"/>
            <a:ext cx="7626277" cy="6476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 dirty="0">
                <a:latin typeface="Arial"/>
                <a:ea typeface="HY견고딕"/>
              </a:rPr>
              <a:t>LED TEST  : </a:t>
            </a:r>
            <a:r>
              <a:rPr lang="ko-KR" altLang="en-US" sz="3601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LED 2개 차례로 점멸 </a:t>
            </a:r>
            <a:endParaRPr lang="ko-KR" altLang="en-US" sz="3601" dirty="0">
              <a:solidFill>
                <a:srgbClr val="FF0000">
                  <a:alpha val="100000"/>
                </a:srgbClr>
              </a:solidFill>
              <a:latin typeface="Arial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37889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37891" name="TextBox 37890"/>
          <p:cNvSpPr txBox="1"/>
          <p:nvPr/>
        </p:nvSpPr>
        <p:spPr>
          <a:xfrm>
            <a:off x="857228" y="214519"/>
            <a:ext cx="6269005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동작 프로그램 작성 및 업로드 </a:t>
            </a:r>
            <a:endParaRPr lang="ko-KR" altLang="en-US" sz="3601">
              <a:latin typeface="Arial"/>
              <a:ea typeface="HY견고딕"/>
            </a:endParaRPr>
          </a:p>
        </p:txBody>
      </p:sp>
      <p:pic>
        <p:nvPicPr>
          <p:cNvPr id="37892" name="그림 37891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757239" y="1481350"/>
            <a:ext cx="7629459" cy="38956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793289" y="182881"/>
            <a:ext cx="8253891" cy="1107904"/>
          </a:xfrm>
        </p:spPr>
        <p:txBody>
          <a:bodyPr vert="horz" wrap="square" lIns="91456" tIns="45728" rIns="91456" bIns="45728" anchor="b">
            <a:noAutofit/>
          </a:bodyPr>
          <a:lstStyle/>
          <a:p>
            <a:pPr eaLnBrk="0" hangingPunct="0">
              <a:lnSpc>
                <a:spcPct val="90000"/>
              </a:lnSpc>
              <a:spcAft>
                <a:spcPct val="0"/>
              </a:spcAft>
              <a:defRPr/>
            </a:pPr>
            <a:r>
              <a:rPr kumimoji="1" lang="ko-KR" altLang="en-US" sz="3201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7-세그먼트 (FND)  </a:t>
            </a:r>
            <a:r>
              <a:rPr kumimoji="1" lang="en-US" altLang="ko-KR" sz="3201" b="1" dirty="0">
                <a:solidFill>
                  <a:srgbClr val="002060">
                    <a:alpha val="100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kumimoji="1" lang="ko-KR" altLang="en-US" sz="3201" b="1" dirty="0">
                <a:solidFill>
                  <a:srgbClr val="002060">
                    <a:alpha val="100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숫자표시 전용장치</a:t>
            </a:r>
            <a:r>
              <a:rPr kumimoji="1" lang="en-US" altLang="ko-KR" sz="3201" b="1" dirty="0">
                <a:solidFill>
                  <a:srgbClr val="002060">
                    <a:alpha val="100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br>
              <a:rPr kumimoji="1" lang="ko-KR" altLang="en-US" sz="3201" b="1" dirty="0">
                <a:solidFill>
                  <a:srgbClr val="002060">
                    <a:alpha val="100000"/>
                  </a:srgbClr>
                </a:solidFill>
                <a:latin typeface="HY견고딕"/>
                <a:ea typeface="HY견고딕"/>
              </a:rPr>
            </a:br>
            <a:endParaRPr kumimoji="1" lang="ko-KR" altLang="en-US" sz="3001" b="1" dirty="0">
              <a:solidFill>
                <a:srgbClr val="002060">
                  <a:alpha val="100000"/>
                </a:srgbClr>
              </a:solidFill>
              <a:latin typeface="HY견고딕"/>
              <a:ea typeface="HY견고딕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C356E80-BCE2-4CCD-AB05-1D761E3CC1F1}"/>
              </a:ext>
            </a:extLst>
          </p:cNvPr>
          <p:cNvGrpSpPr/>
          <p:nvPr/>
        </p:nvGrpSpPr>
        <p:grpSpPr>
          <a:xfrm>
            <a:off x="276130" y="2964673"/>
            <a:ext cx="7799492" cy="2166895"/>
            <a:chOff x="874547" y="4694280"/>
            <a:chExt cx="7799492" cy="2166895"/>
          </a:xfrm>
        </p:grpSpPr>
        <p:graphicFrame>
          <p:nvGraphicFramePr>
            <p:cNvPr id="5" name="표 4">
              <a:extLst>
                <a:ext uri="{FF2B5EF4-FFF2-40B4-BE49-F238E27FC236}">
                  <a16:creationId xmlns:a16="http://schemas.microsoft.com/office/drawing/2014/main" id="{952C8F10-4674-4B55-9802-1BB58EB0C21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63677566"/>
                </p:ext>
              </p:extLst>
            </p:nvPr>
          </p:nvGraphicFramePr>
          <p:xfrm>
            <a:off x="874547" y="4694280"/>
            <a:ext cx="7799492" cy="1611004"/>
          </p:xfrm>
          <a:graphic>
            <a:graphicData uri="http://schemas.openxmlformats.org/drawingml/2006/table">
              <a:tbl>
                <a:tblPr firstRow="1" bandRow="1"/>
                <a:tblGrid>
                  <a:gridCol w="77932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8088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7932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8088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77932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779324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780887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779324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780887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779324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</a:tblGrid>
                <a:tr h="365046">
                  <a:tc>
                    <a:txBody>
                      <a:bodyPr/>
                      <a:lstStyle/>
                      <a:p>
                        <a:pPr marL="0" lvl="0" indent="0" algn="ctr" rtl="0" eaLnBrk="1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ts val="600"/>
                          </a:spcAft>
                          <a:buNone/>
                          <a:defRPr/>
                        </a:pPr>
                        <a:r>
                          <a:rPr kumimoji="1" lang="ko-KR" altLang="en-US" sz="1600" b="0" i="0" baseline="0">
                            <a:solidFill>
                              <a:schemeClr val="bg1"/>
                            </a:solidFill>
                            <a:latin typeface="Times New Roman"/>
                            <a:ea typeface="굴림"/>
                          </a:rPr>
                          <a:t>0</a:t>
                        </a:r>
                      </a:p>
                    </a:txBody>
                    <a:tcPr marL="91431" marR="91431" marT="45706" marB="45706" anchor="ctr">
                      <a:lnL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L>
                      <a:lnR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R>
                      <a:lnT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T>
                      <a:lnB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B>
                      <a:solidFill>
                        <a:srgbClr val="32946A">
                          <a:alpha val="10000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 eaLnBrk="1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ts val="600"/>
                          </a:spcAft>
                          <a:buNone/>
                          <a:defRPr/>
                        </a:pPr>
                        <a:r>
                          <a:rPr kumimoji="1" lang="ko-KR" altLang="en-US" sz="1600" b="0" i="0" baseline="0" dirty="0">
                            <a:solidFill>
                              <a:schemeClr val="bg1"/>
                            </a:solidFill>
                            <a:latin typeface="Times New Roman"/>
                            <a:ea typeface="굴림"/>
                          </a:rPr>
                          <a:t>1</a:t>
                        </a:r>
                      </a:p>
                    </a:txBody>
                    <a:tcPr marL="91431" marR="91431" marT="45706" marB="45706" anchor="ctr">
                      <a:lnL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L>
                      <a:lnR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R>
                      <a:lnT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T>
                      <a:lnB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B>
                      <a:solidFill>
                        <a:srgbClr val="32946A">
                          <a:alpha val="10000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 eaLnBrk="1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ts val="600"/>
                          </a:spcAft>
                          <a:buNone/>
                          <a:defRPr/>
                        </a:pPr>
                        <a:r>
                          <a:rPr kumimoji="1" lang="ko-KR" altLang="en-US" sz="1600" b="0" i="0" baseline="0">
                            <a:solidFill>
                              <a:schemeClr val="bg1"/>
                            </a:solidFill>
                            <a:latin typeface="Times New Roman"/>
                            <a:ea typeface="굴림"/>
                          </a:rPr>
                          <a:t>2</a:t>
                        </a:r>
                      </a:p>
                    </a:txBody>
                    <a:tcPr marL="91431" marR="91431" marT="45706" marB="45706" anchor="ctr">
                      <a:lnL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L>
                      <a:lnR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R>
                      <a:lnT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T>
                      <a:lnB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B>
                      <a:solidFill>
                        <a:srgbClr val="32946A">
                          <a:alpha val="10000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 eaLnBrk="1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ts val="600"/>
                          </a:spcAft>
                          <a:buNone/>
                          <a:defRPr/>
                        </a:pPr>
                        <a:r>
                          <a:rPr kumimoji="1" lang="ko-KR" altLang="en-US" sz="1600" b="0" i="0" baseline="0">
                            <a:solidFill>
                              <a:schemeClr val="bg1"/>
                            </a:solidFill>
                            <a:latin typeface="Times New Roman"/>
                            <a:ea typeface="굴림"/>
                          </a:rPr>
                          <a:t>3</a:t>
                        </a:r>
                      </a:p>
                    </a:txBody>
                    <a:tcPr marL="91431" marR="91431" marT="45706" marB="45706" anchor="ctr">
                      <a:lnL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L>
                      <a:lnR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R>
                      <a:lnT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T>
                      <a:lnB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B>
                      <a:solidFill>
                        <a:srgbClr val="32946A">
                          <a:alpha val="10000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 eaLnBrk="1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ts val="600"/>
                          </a:spcAft>
                          <a:buNone/>
                          <a:defRPr/>
                        </a:pPr>
                        <a:r>
                          <a:rPr kumimoji="1" lang="ko-KR" altLang="en-US" sz="1600" b="0" i="0" baseline="0">
                            <a:solidFill>
                              <a:schemeClr val="bg1"/>
                            </a:solidFill>
                            <a:latin typeface="Times New Roman"/>
                            <a:ea typeface="굴림"/>
                          </a:rPr>
                          <a:t>4</a:t>
                        </a:r>
                      </a:p>
                    </a:txBody>
                    <a:tcPr marL="91431" marR="91431" marT="45706" marB="45706" anchor="ctr">
                      <a:lnL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L>
                      <a:lnR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R>
                      <a:lnT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T>
                      <a:lnB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B>
                      <a:solidFill>
                        <a:srgbClr val="32946A">
                          <a:alpha val="10000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 eaLnBrk="1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ts val="600"/>
                          </a:spcAft>
                          <a:buNone/>
                          <a:defRPr/>
                        </a:pPr>
                        <a:r>
                          <a:rPr kumimoji="1" lang="ko-KR" altLang="en-US" sz="1600" b="0" i="0" baseline="0">
                            <a:solidFill>
                              <a:schemeClr val="bg1"/>
                            </a:solidFill>
                            <a:latin typeface="Times New Roman"/>
                            <a:ea typeface="굴림"/>
                          </a:rPr>
                          <a:t>5</a:t>
                        </a:r>
                      </a:p>
                    </a:txBody>
                    <a:tcPr marL="91431" marR="91431" marT="45706" marB="45706" anchor="ctr">
                      <a:lnL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L>
                      <a:lnR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R>
                      <a:lnT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T>
                      <a:lnB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B>
                      <a:solidFill>
                        <a:srgbClr val="32946A">
                          <a:alpha val="10000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 eaLnBrk="1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ts val="600"/>
                          </a:spcAft>
                          <a:buNone/>
                          <a:defRPr/>
                        </a:pPr>
                        <a:r>
                          <a:rPr kumimoji="1" lang="ko-KR" altLang="en-US" sz="1600" b="0" i="0" baseline="0">
                            <a:solidFill>
                              <a:schemeClr val="bg1"/>
                            </a:solidFill>
                            <a:latin typeface="Times New Roman"/>
                            <a:ea typeface="굴림"/>
                          </a:rPr>
                          <a:t>6</a:t>
                        </a:r>
                      </a:p>
                    </a:txBody>
                    <a:tcPr marL="91431" marR="91431" marT="45706" marB="45706" anchor="ctr">
                      <a:lnL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L>
                      <a:lnR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R>
                      <a:lnT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T>
                      <a:lnB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B>
                      <a:solidFill>
                        <a:srgbClr val="32946A">
                          <a:alpha val="10000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 eaLnBrk="1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ts val="600"/>
                          </a:spcAft>
                          <a:buNone/>
                          <a:defRPr/>
                        </a:pPr>
                        <a:r>
                          <a:rPr kumimoji="1" lang="ko-KR" altLang="en-US" sz="1600" b="0" i="0" baseline="0">
                            <a:solidFill>
                              <a:schemeClr val="bg1"/>
                            </a:solidFill>
                            <a:latin typeface="Times New Roman"/>
                            <a:ea typeface="굴림"/>
                          </a:rPr>
                          <a:t>7</a:t>
                        </a:r>
                      </a:p>
                    </a:txBody>
                    <a:tcPr marL="91431" marR="91431" marT="45706" marB="45706" anchor="ctr">
                      <a:lnL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L>
                      <a:lnR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R>
                      <a:lnT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T>
                      <a:lnB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B>
                      <a:solidFill>
                        <a:srgbClr val="32946A">
                          <a:alpha val="10000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 eaLnBrk="1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ts val="600"/>
                          </a:spcAft>
                          <a:buNone/>
                          <a:defRPr/>
                        </a:pPr>
                        <a:r>
                          <a:rPr kumimoji="1" lang="ko-KR" altLang="en-US" sz="1600" b="0" i="0" baseline="0">
                            <a:solidFill>
                              <a:schemeClr val="bg1"/>
                            </a:solidFill>
                            <a:latin typeface="Times New Roman"/>
                            <a:ea typeface="굴림"/>
                          </a:rPr>
                          <a:t>8</a:t>
                        </a:r>
                      </a:p>
                    </a:txBody>
                    <a:tcPr marL="91431" marR="91431" marT="45706" marB="45706" anchor="ctr">
                      <a:lnL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L>
                      <a:lnR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R>
                      <a:lnT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T>
                      <a:lnB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B>
                      <a:solidFill>
                        <a:srgbClr val="32946A">
                          <a:alpha val="10000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 eaLnBrk="1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ts val="600"/>
                          </a:spcAft>
                          <a:buNone/>
                          <a:defRPr/>
                        </a:pPr>
                        <a:r>
                          <a:rPr kumimoji="1" lang="ko-KR" altLang="en-US" sz="1600" b="0" i="0" baseline="0">
                            <a:solidFill>
                              <a:schemeClr val="bg1"/>
                            </a:solidFill>
                            <a:latin typeface="Times New Roman"/>
                            <a:ea typeface="굴림"/>
                          </a:rPr>
                          <a:t>9</a:t>
                        </a:r>
                      </a:p>
                    </a:txBody>
                    <a:tcPr marL="91431" marR="91431" marT="45706" marB="45706" anchor="ctr">
                      <a:lnL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L>
                      <a:lnR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R>
                      <a:lnT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T>
                      <a:lnB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B>
                      <a:solidFill>
                        <a:srgbClr val="32946A">
                          <a:alpha val="100000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245958">
                  <a:tc>
                    <a:txBody>
                      <a:bodyPr/>
                      <a:lstStyle/>
                      <a:p>
                        <a:pPr marL="0" lvl="0" indent="0" algn="ctr" rtl="0" eaLnBrk="1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ts val="600"/>
                          </a:spcAft>
                          <a:buNone/>
                          <a:defRPr/>
                        </a:pPr>
                        <a:endParaRPr kumimoji="1" lang="ko-KR" altLang="en-US" sz="1600" b="1" i="0" baseline="0">
                          <a:solidFill>
                            <a:srgbClr val="CC3300">
                              <a:alpha val="100000"/>
                            </a:srgbClr>
                          </a:solidFill>
                          <a:latin typeface="굴림"/>
                          <a:ea typeface="굴림"/>
                        </a:endParaRPr>
                      </a:p>
                    </a:txBody>
                    <a:tcPr marL="91431" marR="91431" marT="45706" marB="45706" anchor="ctr">
                      <a:lnL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L>
                      <a:lnR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R>
                      <a:lnT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T>
                      <a:lnB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 eaLnBrk="1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ts val="600"/>
                          </a:spcAft>
                          <a:buNone/>
                          <a:defRPr/>
                        </a:pPr>
                        <a:endParaRPr kumimoji="1" lang="ko-KR" altLang="en-US" sz="1600" b="1" i="0" baseline="0" dirty="0">
                          <a:solidFill>
                            <a:srgbClr val="CC3300">
                              <a:alpha val="100000"/>
                            </a:srgbClr>
                          </a:solidFill>
                          <a:latin typeface="굴림"/>
                          <a:ea typeface="굴림"/>
                        </a:endParaRPr>
                      </a:p>
                    </a:txBody>
                    <a:tcPr marL="91431" marR="91431" marT="45706" marB="45706" anchor="ctr">
                      <a:lnL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L>
                      <a:lnR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R>
                      <a:lnT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T>
                      <a:lnB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 eaLnBrk="1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ts val="600"/>
                          </a:spcAft>
                          <a:buNone/>
                          <a:defRPr/>
                        </a:pPr>
                        <a:endParaRPr kumimoji="1" lang="ko-KR" altLang="en-US" sz="1600" b="1" i="0" baseline="0" dirty="0">
                          <a:solidFill>
                            <a:srgbClr val="CC3300">
                              <a:alpha val="100000"/>
                            </a:srgbClr>
                          </a:solidFill>
                          <a:latin typeface="굴림"/>
                          <a:ea typeface="굴림"/>
                        </a:endParaRPr>
                      </a:p>
                    </a:txBody>
                    <a:tcPr marL="91431" marR="91431" marT="45706" marB="45706" anchor="ctr">
                      <a:lnL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L>
                      <a:lnR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R>
                      <a:lnT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T>
                      <a:lnB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 eaLnBrk="1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ts val="600"/>
                          </a:spcAft>
                          <a:buNone/>
                          <a:defRPr/>
                        </a:pPr>
                        <a:endParaRPr kumimoji="1" lang="ko-KR" altLang="en-US" sz="1600" b="1" i="0" baseline="0" dirty="0">
                          <a:solidFill>
                            <a:srgbClr val="CC3300">
                              <a:alpha val="100000"/>
                            </a:srgbClr>
                          </a:solidFill>
                          <a:latin typeface="굴림"/>
                          <a:ea typeface="굴림"/>
                        </a:endParaRPr>
                      </a:p>
                    </a:txBody>
                    <a:tcPr marL="91431" marR="91431" marT="45706" marB="45706" anchor="ctr">
                      <a:lnL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L>
                      <a:lnR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R>
                      <a:lnT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T>
                      <a:lnB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 eaLnBrk="1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ts val="600"/>
                          </a:spcAft>
                          <a:buNone/>
                          <a:defRPr/>
                        </a:pPr>
                        <a:endParaRPr kumimoji="1" lang="ko-KR" altLang="en-US" sz="1600" b="1" i="0" baseline="0" dirty="0">
                          <a:solidFill>
                            <a:srgbClr val="CC3300">
                              <a:alpha val="100000"/>
                            </a:srgbClr>
                          </a:solidFill>
                          <a:latin typeface="굴림"/>
                          <a:ea typeface="굴림"/>
                        </a:endParaRPr>
                      </a:p>
                    </a:txBody>
                    <a:tcPr marL="91431" marR="91431" marT="45706" marB="45706" anchor="ctr">
                      <a:lnL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L>
                      <a:lnR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R>
                      <a:lnT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T>
                      <a:lnB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 eaLnBrk="1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ts val="600"/>
                          </a:spcAft>
                          <a:buNone/>
                          <a:defRPr/>
                        </a:pPr>
                        <a:endParaRPr kumimoji="1" lang="ko-KR" altLang="en-US" sz="1600" b="1" i="0" baseline="0" dirty="0">
                          <a:solidFill>
                            <a:srgbClr val="CC3300">
                              <a:alpha val="100000"/>
                            </a:srgbClr>
                          </a:solidFill>
                          <a:latin typeface="굴림"/>
                          <a:ea typeface="굴림"/>
                        </a:endParaRPr>
                      </a:p>
                    </a:txBody>
                    <a:tcPr marL="91431" marR="91431" marT="45706" marB="45706" anchor="ctr">
                      <a:lnL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L>
                      <a:lnR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R>
                      <a:lnT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T>
                      <a:lnB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 eaLnBrk="1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ts val="600"/>
                          </a:spcAft>
                          <a:buNone/>
                          <a:defRPr/>
                        </a:pPr>
                        <a:endParaRPr kumimoji="1" lang="ko-KR" altLang="en-US" sz="1600" b="1" i="0" baseline="0" dirty="0">
                          <a:solidFill>
                            <a:srgbClr val="CC3300">
                              <a:alpha val="100000"/>
                            </a:srgbClr>
                          </a:solidFill>
                          <a:latin typeface="굴림"/>
                          <a:ea typeface="굴림"/>
                        </a:endParaRPr>
                      </a:p>
                    </a:txBody>
                    <a:tcPr marL="91431" marR="91431" marT="45706" marB="45706" anchor="ctr">
                      <a:lnL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L>
                      <a:lnR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R>
                      <a:lnT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T>
                      <a:lnB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 eaLnBrk="1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ts val="600"/>
                          </a:spcAft>
                          <a:buNone/>
                          <a:defRPr/>
                        </a:pPr>
                        <a:endParaRPr kumimoji="1" lang="ko-KR" altLang="en-US" sz="1600" b="1" i="0" baseline="0" dirty="0">
                          <a:solidFill>
                            <a:srgbClr val="CC3300">
                              <a:alpha val="100000"/>
                            </a:srgbClr>
                          </a:solidFill>
                          <a:latin typeface="굴림"/>
                          <a:ea typeface="굴림"/>
                        </a:endParaRPr>
                      </a:p>
                    </a:txBody>
                    <a:tcPr marL="91431" marR="91431" marT="45706" marB="45706" anchor="ctr">
                      <a:lnL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L>
                      <a:lnR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R>
                      <a:lnT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T>
                      <a:lnB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 eaLnBrk="1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ts val="600"/>
                          </a:spcAft>
                          <a:buNone/>
                          <a:defRPr/>
                        </a:pPr>
                        <a:endParaRPr kumimoji="1" lang="ko-KR" altLang="en-US" sz="1600" b="1" i="0" baseline="0">
                          <a:solidFill>
                            <a:srgbClr val="CC3300">
                              <a:alpha val="100000"/>
                            </a:srgbClr>
                          </a:solidFill>
                          <a:latin typeface="굴림"/>
                          <a:ea typeface="굴림"/>
                        </a:endParaRPr>
                      </a:p>
                    </a:txBody>
                    <a:tcPr marL="91431" marR="91431" marT="45706" marB="45706" anchor="ctr">
                      <a:lnL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L>
                      <a:lnR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R>
                      <a:lnT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T>
                      <a:lnB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 eaLnBrk="1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ts val="600"/>
                          </a:spcAft>
                          <a:buNone/>
                          <a:defRPr/>
                        </a:pPr>
                        <a:endParaRPr kumimoji="1" lang="ko-KR" altLang="en-US" sz="1600" b="1" i="0" baseline="0" dirty="0">
                          <a:solidFill>
                            <a:srgbClr val="CC3300">
                              <a:alpha val="100000"/>
                            </a:srgbClr>
                          </a:solidFill>
                          <a:latin typeface="굴림"/>
                          <a:ea typeface="굴림"/>
                        </a:endParaRPr>
                      </a:p>
                    </a:txBody>
                    <a:tcPr marL="91431" marR="91431" marT="45706" marB="45706" anchor="ctr">
                      <a:lnL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L>
                      <a:lnR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R>
                      <a:lnT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T>
                      <a:lnB w="12726" cap="flat" cmpd="sng" algn="ctr">
                        <a:solidFill>
                          <a:srgbClr val="A6A6A6">
                            <a:alpha val="100000"/>
                          </a:srgbClr>
                        </a:solidFill>
                        <a:prstDash val="solid"/>
                        <a:round/>
                        <a:headEnd w="med" len="med"/>
                        <a:tailEnd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6" name="개체 5">
              <a:hlinkClick r:id="" action="ppaction://noaction"/>
              <a:extLst>
                <a:ext uri="{FF2B5EF4-FFF2-40B4-BE49-F238E27FC236}">
                  <a16:creationId xmlns:a16="http://schemas.microsoft.com/office/drawing/2014/main" id="{A9087C88-3402-49C7-BAE8-055BF7980510}"/>
                </a:ext>
              </a:extLst>
            </p:cNvPr>
            <p:cNvGraphicFramePr/>
            <p:nvPr/>
          </p:nvGraphicFramePr>
          <p:xfrm>
            <a:off x="1002313" y="5184392"/>
            <a:ext cx="7543961" cy="934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0" r:id="rId3" imgW="914400" imgH="914400" progId="">
                    <p:embed/>
                  </p:oleObj>
                </mc:Choice>
                <mc:Fallback>
                  <p:oleObj r:id="rId3" imgW="914400" imgH="914400" progId="">
                    <p:embed/>
                    <p:pic>
                      <p:nvPicPr>
                        <p:cNvPr id="6" name="개체 5">
                          <a:hlinkClick r:id="" action="ppaction://noaction"/>
                          <a:extLst>
                            <a:ext uri="{FF2B5EF4-FFF2-40B4-BE49-F238E27FC236}">
                              <a16:creationId xmlns:a16="http://schemas.microsoft.com/office/drawing/2014/main" id="{A9087C88-3402-49C7-BAE8-055BF798051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2313" y="5184392"/>
                          <a:ext cx="7543961" cy="9348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cap="flat" cmpd="sng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116">
              <a:extLst>
                <a:ext uri="{FF2B5EF4-FFF2-40B4-BE49-F238E27FC236}">
                  <a16:creationId xmlns:a16="http://schemas.microsoft.com/office/drawing/2014/main" id="{FA3A2D7E-B817-49DA-A4DD-4AC56FF6FFB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455988" y="6491288"/>
              <a:ext cx="2408237" cy="369887"/>
            </a:xfrm>
            <a:prstGeom prst="rect">
              <a:avLst/>
            </a:prstGeom>
            <a:noFill/>
            <a:ln w="9525" algn="ctr">
              <a:noFill/>
              <a:miter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rgbClr val="006600"/>
                  </a:solidFill>
                  <a:latin typeface="Times New Roman"/>
                  <a:ea typeface="휴먼모음T"/>
                  <a:cs typeface="Times New Roman"/>
                </a:defRPr>
              </a:lvl1pPr>
            </a:lstStyle>
            <a:p>
              <a:pPr marL="0" marR="0" lvl="0" indent="0" algn="ctr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altLang="ko-KR" sz="1800" b="0" i="0" u="none" strike="noStrike" kern="1200" cap="none" spc="-100" normalizeH="0" baseline="0">
                  <a:solidFill>
                    <a:srgbClr val="002060"/>
                  </a:solidFill>
                  <a:effectLst/>
                  <a:uLnTx/>
                  <a:uFillTx/>
                  <a:latin typeface="휴먼모음T"/>
                  <a:ea typeface="휴먼모음T"/>
                  <a:cs typeface="Times New Roman"/>
                </a:rPr>
                <a:t>&lt;7-</a:t>
              </a:r>
              <a:r>
                <a:rPr kumimoji="0" lang="ko-KR" altLang="en-US" sz="1800" b="0" i="0" u="none" strike="noStrike" kern="1200" cap="none" spc="-100" normalizeH="0" baseline="0">
                  <a:solidFill>
                    <a:srgbClr val="002060"/>
                  </a:solidFill>
                  <a:effectLst/>
                  <a:uLnTx/>
                  <a:uFillTx/>
                  <a:latin typeface="휴먼모음T"/>
                  <a:ea typeface="휴먼모음T"/>
                  <a:cs typeface="Times New Roman"/>
                </a:rPr>
                <a:t>세그먼트의 숫자 표시</a:t>
              </a:r>
              <a:r>
                <a:rPr kumimoji="0" lang="en-US" altLang="ko-KR" sz="1800" b="0" i="0" u="none" strike="noStrike" kern="1200" cap="none" spc="-100" normalizeH="0" baseline="0">
                  <a:solidFill>
                    <a:srgbClr val="002060"/>
                  </a:solidFill>
                  <a:effectLst/>
                  <a:uLnTx/>
                  <a:uFillTx/>
                  <a:latin typeface="휴먼모음T"/>
                  <a:ea typeface="휴먼모음T"/>
                  <a:cs typeface="Times New Roman"/>
                </a:rPr>
                <a:t>&gt;</a:t>
              </a:r>
              <a:endParaRPr kumimoji="0" lang="ko-KR" altLang="en-US" sz="1800" b="0" i="0" u="none" strike="noStrike" kern="1200" cap="none" spc="-100" normalizeH="0" baseline="0">
                <a:solidFill>
                  <a:srgbClr val="002060"/>
                </a:solidFill>
                <a:effectLst/>
                <a:uLnTx/>
                <a:uFillTx/>
                <a:latin typeface="휴먼모음T"/>
                <a:ea typeface="휴먼모음T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96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250832" y="358945"/>
            <a:ext cx="7561182" cy="547720"/>
          </a:xfrm>
        </p:spPr>
        <p:txBody>
          <a:bodyPr vert="horz" wrap="square" lIns="91456" tIns="45728" rIns="91456" bIns="45728" anchor="b">
            <a:noAutofit/>
          </a:bodyPr>
          <a:lstStyle/>
          <a:p>
            <a:pPr eaLnBrk="0" hangingPunct="0">
              <a:lnSpc>
                <a:spcPct val="90000"/>
              </a:lnSpc>
              <a:spcAft>
                <a:spcPct val="0"/>
              </a:spcAft>
              <a:defRPr/>
            </a:pPr>
            <a:r>
              <a:rPr kumimoji="1" lang="ko-KR" altLang="en-US" sz="2801" b="1" dirty="0">
                <a:solidFill>
                  <a:srgbClr val="002060">
                    <a:alpha val="100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7-세그먼트 공통 회로</a:t>
            </a:r>
            <a:br>
              <a:rPr kumimoji="1" lang="ko-KR" altLang="en-US" sz="2801" b="1" dirty="0">
                <a:solidFill>
                  <a:srgbClr val="002060">
                    <a:alpha val="100000"/>
                  </a:srgbClr>
                </a:solidFill>
                <a:latin typeface="HY견고딕"/>
                <a:ea typeface="HY견고딕"/>
              </a:rPr>
            </a:br>
            <a:endParaRPr kumimoji="1" lang="ko-KR" altLang="en-US" sz="2801" b="1" dirty="0">
              <a:solidFill>
                <a:srgbClr val="002060">
                  <a:alpha val="100000"/>
                </a:srgbClr>
              </a:solidFill>
              <a:latin typeface="HY견고딕"/>
              <a:ea typeface="HY견고딕"/>
            </a:endParaRPr>
          </a:p>
        </p:txBody>
      </p:sp>
      <p:pic>
        <p:nvPicPr>
          <p:cNvPr id="9219" name="그림 9218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23854" y="2476693"/>
            <a:ext cx="3192423" cy="28431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9220" name="Text Box 2"/>
          <p:cNvSpPr txBox="1">
            <a:spLocks noChangeArrowheads="1"/>
          </p:cNvSpPr>
          <p:nvPr/>
        </p:nvSpPr>
        <p:spPr>
          <a:xfrm>
            <a:off x="1" y="1002086"/>
            <a:ext cx="3637595" cy="646224"/>
          </a:xfrm>
          <a:prstGeom prst="rect">
            <a:avLst/>
          </a:prstGeom>
          <a:noFill/>
          <a:ln w="9525" algn="ctr">
            <a:noFill/>
            <a:miter/>
          </a:ln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>
                <a:solidFill>
                  <a:srgbClr val="006600"/>
                </a:solidFill>
                <a:latin typeface="Times New Roman"/>
                <a:ea typeface="휴먼모음T"/>
                <a:cs typeface="Times New Roman"/>
              </a:defRPr>
            </a:lvl1pPr>
          </a:lstStyle>
          <a:p>
            <a:pPr algn="ctr" defTabSz="914583">
              <a:defRPr/>
            </a:pPr>
            <a:r>
              <a:rPr lang="en-US" altLang="ko-KR" b="1" spc="-100">
                <a:solidFill>
                  <a:srgbClr val="FF0000"/>
                </a:solidFill>
                <a:latin typeface="휴먼모음T"/>
              </a:rPr>
              <a:t>Common Cathod(CC) </a:t>
            </a:r>
            <a:r>
              <a:rPr lang="ko-KR" altLang="en-US" b="1" spc="-100">
                <a:solidFill>
                  <a:srgbClr val="FF0000"/>
                </a:solidFill>
                <a:latin typeface="휴먼모음T"/>
              </a:rPr>
              <a:t>방식 </a:t>
            </a:r>
            <a:r>
              <a:rPr lang="en-US" altLang="ko-KR" b="1" spc="-100">
                <a:solidFill>
                  <a:srgbClr val="FF0000"/>
                </a:solidFill>
                <a:latin typeface="휴먼모음T"/>
              </a:rPr>
              <a:t>:</a:t>
            </a:r>
          </a:p>
          <a:p>
            <a:pPr algn="ctr" defTabSz="914583">
              <a:defRPr/>
            </a:pPr>
            <a:r>
              <a:rPr lang="en-US" altLang="ko-KR" b="1" spc="-100">
                <a:solidFill>
                  <a:srgbClr val="FF0000"/>
                </a:solidFill>
                <a:latin typeface="휴먼모음T"/>
              </a:rPr>
              <a:t> </a:t>
            </a:r>
            <a:r>
              <a:rPr lang="ko-KR" altLang="en-US" b="1" spc="-100">
                <a:solidFill>
                  <a:srgbClr val="FF0000"/>
                </a:solidFill>
                <a:latin typeface="휴먼모음T"/>
              </a:rPr>
              <a:t>순방향</a:t>
            </a:r>
            <a:r>
              <a:rPr lang="en-US" altLang="ko-KR" b="1" spc="-100">
                <a:solidFill>
                  <a:srgbClr val="FF0000"/>
                </a:solidFill>
                <a:latin typeface="휴먼모음T"/>
              </a:rPr>
              <a:t>(Active High)</a:t>
            </a:r>
            <a:r>
              <a:rPr lang="ko-KR" altLang="en-US" b="1" spc="-100">
                <a:solidFill>
                  <a:srgbClr val="FF0000"/>
                </a:solidFill>
                <a:latin typeface="휴먼모음T"/>
              </a:rPr>
              <a:t>로 만들어 진 것</a:t>
            </a:r>
            <a:r>
              <a:rPr lang="en-US" altLang="ko-KR" b="1" spc="-100">
                <a:solidFill>
                  <a:srgbClr val="FF0000"/>
                </a:solidFill>
                <a:latin typeface="휴먼모음T"/>
              </a:rPr>
              <a:t>.</a:t>
            </a:r>
            <a:r>
              <a:rPr lang="ko-KR" altLang="en-US" b="1" spc="-100">
                <a:solidFill>
                  <a:srgbClr val="FF0000"/>
                </a:solidFill>
                <a:latin typeface="휴먼모음T"/>
              </a:rPr>
              <a:t> </a:t>
            </a:r>
            <a:endParaRPr lang="en-US" altLang="ko-KR" b="1" spc="-100">
              <a:solidFill>
                <a:srgbClr val="FF0000"/>
              </a:solidFill>
              <a:latin typeface="휴먼모음T"/>
            </a:endParaRPr>
          </a:p>
        </p:txBody>
      </p:sp>
      <p:sp>
        <p:nvSpPr>
          <p:cNvPr id="9221" name="Text Box 2"/>
          <p:cNvSpPr txBox="1">
            <a:spLocks noChangeArrowheads="1"/>
          </p:cNvSpPr>
          <p:nvPr/>
        </p:nvSpPr>
        <p:spPr>
          <a:xfrm>
            <a:off x="4717283" y="1002086"/>
            <a:ext cx="3496282" cy="646224"/>
          </a:xfrm>
          <a:prstGeom prst="rect">
            <a:avLst/>
          </a:prstGeom>
          <a:noFill/>
          <a:ln w="9525" algn="ctr">
            <a:noFill/>
            <a:miter/>
          </a:ln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>
                <a:solidFill>
                  <a:srgbClr val="006600"/>
                </a:solidFill>
                <a:latin typeface="Times New Roman"/>
                <a:ea typeface="휴먼모음T"/>
                <a:cs typeface="Times New Roman"/>
              </a:defRPr>
            </a:lvl1pPr>
          </a:lstStyle>
          <a:p>
            <a:pPr algn="ctr" defTabSz="914583">
              <a:defRPr/>
            </a:pPr>
            <a:r>
              <a:rPr lang="en-US" altLang="ko-KR" b="1" spc="-100">
                <a:solidFill>
                  <a:srgbClr val="0070C0"/>
                </a:solidFill>
                <a:latin typeface="휴먼모음T"/>
              </a:rPr>
              <a:t>Common Anode(CA) </a:t>
            </a:r>
            <a:r>
              <a:rPr lang="ko-KR" altLang="en-US" b="1" spc="-100">
                <a:solidFill>
                  <a:srgbClr val="0070C0"/>
                </a:solidFill>
                <a:latin typeface="휴먼모음T"/>
              </a:rPr>
              <a:t>방식 </a:t>
            </a:r>
            <a:r>
              <a:rPr lang="en-US" altLang="ko-KR" b="1" spc="-100">
                <a:solidFill>
                  <a:srgbClr val="0070C0"/>
                </a:solidFill>
                <a:latin typeface="휴먼모음T"/>
              </a:rPr>
              <a:t>: </a:t>
            </a:r>
          </a:p>
          <a:p>
            <a:pPr algn="ctr" defTabSz="914583">
              <a:defRPr/>
            </a:pPr>
            <a:r>
              <a:rPr lang="ko-KR" altLang="en-US" b="1" spc="-100">
                <a:solidFill>
                  <a:srgbClr val="0070C0"/>
                </a:solidFill>
                <a:latin typeface="휴먼모음T"/>
              </a:rPr>
              <a:t>역방향</a:t>
            </a:r>
            <a:r>
              <a:rPr lang="en-US" altLang="ko-KR" b="1" spc="-100">
                <a:solidFill>
                  <a:srgbClr val="0070C0"/>
                </a:solidFill>
                <a:latin typeface="휴먼모음T"/>
              </a:rPr>
              <a:t>(Active Low)</a:t>
            </a:r>
            <a:r>
              <a:rPr lang="ko-KR" altLang="en-US" b="1" spc="-100">
                <a:solidFill>
                  <a:srgbClr val="0070C0"/>
                </a:solidFill>
                <a:latin typeface="휴먼모음T"/>
              </a:rPr>
              <a:t>로 만들어 진 것</a:t>
            </a:r>
            <a:r>
              <a:rPr lang="en-US" altLang="ko-KR" b="1" spc="-100">
                <a:solidFill>
                  <a:srgbClr val="0070C0"/>
                </a:solidFill>
                <a:latin typeface="휴먼모음T"/>
              </a:rPr>
              <a:t>.</a:t>
            </a:r>
            <a:r>
              <a:rPr lang="ko-KR" altLang="en-US" b="1" spc="-100">
                <a:solidFill>
                  <a:srgbClr val="0070C0"/>
                </a:solidFill>
                <a:latin typeface="휴먼모음T"/>
              </a:rPr>
              <a:t> </a:t>
            </a:r>
            <a:endParaRPr lang="en-US" altLang="ko-KR" b="1" spc="-100">
              <a:solidFill>
                <a:srgbClr val="0070C0"/>
              </a:solidFill>
              <a:latin typeface="휴먼모음T"/>
            </a:endParaRPr>
          </a:p>
        </p:txBody>
      </p:sp>
      <p:pic>
        <p:nvPicPr>
          <p:cNvPr id="9222" name="그림 9221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427489" y="1911555"/>
            <a:ext cx="3859167" cy="35543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9223" name="Text Box 2"/>
          <p:cNvSpPr txBox="1">
            <a:spLocks noChangeArrowheads="1"/>
          </p:cNvSpPr>
          <p:nvPr/>
        </p:nvSpPr>
        <p:spPr>
          <a:xfrm>
            <a:off x="468395" y="5392285"/>
            <a:ext cx="2427708" cy="338197"/>
          </a:xfrm>
          <a:prstGeom prst="rect">
            <a:avLst/>
          </a:prstGeom>
          <a:noFill/>
          <a:ln w="9525" algn="ctr">
            <a:noFill/>
            <a:miter/>
          </a:ln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>
                <a:solidFill>
                  <a:srgbClr val="006600"/>
                </a:solidFill>
                <a:latin typeface="Times New Roman"/>
                <a:ea typeface="휴먼모음T"/>
                <a:cs typeface="Times New Roman"/>
              </a:defRPr>
            </a:lvl1pPr>
          </a:lstStyle>
          <a:p>
            <a:pPr algn="ctr" defTabSz="914583">
              <a:defRPr/>
            </a:pPr>
            <a:r>
              <a:rPr lang="ko-KR" altLang="en-US" sz="1600" b="1" spc="-100">
                <a:solidFill>
                  <a:srgbClr val="FF0000"/>
                </a:solidFill>
                <a:latin typeface="휴먼모음T"/>
              </a:rPr>
              <a:t>끝</a:t>
            </a:r>
            <a:r>
              <a:rPr lang="en-US" altLang="ko-KR" sz="1600" b="1" spc="-100">
                <a:solidFill>
                  <a:srgbClr val="FF0000"/>
                </a:solidFill>
                <a:latin typeface="휴먼모음T"/>
              </a:rPr>
              <a:t>(</a:t>
            </a:r>
            <a:r>
              <a:rPr lang="ko-KR" altLang="en-US" sz="1600" b="1" spc="-100">
                <a:solidFill>
                  <a:srgbClr val="FF0000"/>
                </a:solidFill>
                <a:latin typeface="휴먼모음T"/>
              </a:rPr>
              <a:t>공통단자</a:t>
            </a:r>
            <a:r>
              <a:rPr lang="en-US" altLang="ko-KR" sz="1600" b="1" spc="-100">
                <a:solidFill>
                  <a:srgbClr val="FF0000"/>
                </a:solidFill>
                <a:latin typeface="휴먼모음T"/>
              </a:rPr>
              <a:t>)</a:t>
            </a:r>
            <a:r>
              <a:rPr lang="ko-KR" altLang="en-US" sz="1600" b="1" spc="-100">
                <a:solidFill>
                  <a:srgbClr val="FF0000"/>
                </a:solidFill>
                <a:latin typeface="휴먼모음T"/>
              </a:rPr>
              <a:t>에 </a:t>
            </a:r>
            <a:r>
              <a:rPr lang="en-US" altLang="ko-KR" sz="1600" b="1" spc="-100">
                <a:solidFill>
                  <a:srgbClr val="FF0000"/>
                </a:solidFill>
                <a:latin typeface="휴먼모음T"/>
              </a:rPr>
              <a:t>GND</a:t>
            </a:r>
            <a:r>
              <a:rPr lang="ko-KR" altLang="en-US" sz="1600" b="1" spc="-100">
                <a:solidFill>
                  <a:srgbClr val="FF0000"/>
                </a:solidFill>
                <a:latin typeface="휴먼모음T"/>
              </a:rPr>
              <a:t>가 연결됨</a:t>
            </a:r>
            <a:r>
              <a:rPr lang="en-US" altLang="ko-KR" sz="1600" b="1" spc="-100">
                <a:solidFill>
                  <a:srgbClr val="FF0000"/>
                </a:solidFill>
                <a:latin typeface="휴먼모음T"/>
              </a:rPr>
              <a:t>.</a:t>
            </a:r>
          </a:p>
        </p:txBody>
      </p:sp>
      <p:sp>
        <p:nvSpPr>
          <p:cNvPr id="9224" name="Text Box 2"/>
          <p:cNvSpPr txBox="1">
            <a:spLocks noChangeArrowheads="1"/>
          </p:cNvSpPr>
          <p:nvPr/>
        </p:nvSpPr>
        <p:spPr>
          <a:xfrm>
            <a:off x="5355568" y="5560589"/>
            <a:ext cx="2457877" cy="338197"/>
          </a:xfrm>
          <a:prstGeom prst="rect">
            <a:avLst/>
          </a:prstGeom>
          <a:noFill/>
          <a:ln w="9525" algn="ctr">
            <a:noFill/>
            <a:miter/>
          </a:ln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>
                <a:solidFill>
                  <a:srgbClr val="006600"/>
                </a:solidFill>
                <a:latin typeface="Times New Roman"/>
                <a:ea typeface="휴먼모음T"/>
                <a:cs typeface="Times New Roman"/>
              </a:defRPr>
            </a:lvl1pPr>
          </a:lstStyle>
          <a:p>
            <a:pPr algn="ctr" defTabSz="914583">
              <a:defRPr/>
            </a:pPr>
            <a:r>
              <a:rPr lang="ko-KR" altLang="en-US" sz="1600" b="1" spc="-100">
                <a:solidFill>
                  <a:srgbClr val="0070C0"/>
                </a:solidFill>
                <a:latin typeface="휴먼모음T"/>
              </a:rPr>
              <a:t>끝</a:t>
            </a:r>
            <a:r>
              <a:rPr lang="en-US" altLang="ko-KR" sz="1600" b="1" spc="-100">
                <a:solidFill>
                  <a:srgbClr val="0070C0"/>
                </a:solidFill>
                <a:latin typeface="휴먼모음T"/>
              </a:rPr>
              <a:t>(</a:t>
            </a:r>
            <a:r>
              <a:rPr lang="ko-KR" altLang="en-US" sz="1600" b="1" spc="-100">
                <a:solidFill>
                  <a:srgbClr val="0070C0"/>
                </a:solidFill>
                <a:latin typeface="휴먼모음T"/>
              </a:rPr>
              <a:t>공통단자</a:t>
            </a:r>
            <a:r>
              <a:rPr lang="en-US" altLang="ko-KR" sz="1600" b="1" spc="-100">
                <a:solidFill>
                  <a:srgbClr val="0070C0"/>
                </a:solidFill>
                <a:latin typeface="휴먼모음T"/>
              </a:rPr>
              <a:t>)</a:t>
            </a:r>
            <a:r>
              <a:rPr lang="ko-KR" altLang="en-US" sz="1600" b="1" spc="-100">
                <a:solidFill>
                  <a:srgbClr val="0070C0"/>
                </a:solidFill>
                <a:latin typeface="휴먼모음T"/>
              </a:rPr>
              <a:t>에 </a:t>
            </a:r>
            <a:r>
              <a:rPr lang="en-US" altLang="ko-KR" sz="1600" b="1" spc="-100">
                <a:solidFill>
                  <a:srgbClr val="0070C0"/>
                </a:solidFill>
                <a:latin typeface="휴먼모음T"/>
              </a:rPr>
              <a:t>VCC</a:t>
            </a:r>
            <a:r>
              <a:rPr lang="ko-KR" altLang="en-US" sz="1600" b="1" spc="-100">
                <a:solidFill>
                  <a:srgbClr val="0070C0"/>
                </a:solidFill>
                <a:latin typeface="휴먼모음T"/>
              </a:rPr>
              <a:t>가 연결됨</a:t>
            </a:r>
            <a:r>
              <a:rPr lang="en-US" altLang="ko-KR" sz="1600" b="1" spc="-100">
                <a:solidFill>
                  <a:srgbClr val="0070C0"/>
                </a:solidFill>
                <a:latin typeface="휴먼모음T"/>
              </a:rPr>
              <a:t>.</a:t>
            </a:r>
          </a:p>
        </p:txBody>
      </p:sp>
      <p:pic>
        <p:nvPicPr>
          <p:cNvPr id="9225" name="그림 9224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637596" y="1863879"/>
            <a:ext cx="5173619" cy="36020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2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2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autoUpdateAnimBg="0"/>
      <p:bldP spid="9221" grpId="0" autoUpdateAnimBg="0"/>
      <p:bldP spid="9223" grpId="0" autoUpdateAnimBg="0"/>
      <p:bldP spid="9224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latin typeface="HY견고딕" panose="02030600000101010101" pitchFamily="18" charset="-127"/>
                <a:ea typeface="HY견고딕" panose="02030600000101010101" pitchFamily="18" charset="-127"/>
              </a:rPr>
              <a:t>상속의 목적 및 장점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간결한 클래스 작성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 클래스의 기능을 물려받아 파생 클래스를 간결하게 작성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ko-KR" altLang="en-US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>
              <a:buNone/>
            </a:pP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클래스 간의 계층적 분류 및 관리의 용이함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상속은 클래스들의 구조적 관계 파악 용이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>
              <a:buNone/>
            </a:pP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클래스 재사용과 확장을 통한 소프트웨어 생산성 향상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빠른 소프트웨어 생산 필요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기존에 작성한 클래스의 재사용 </a:t>
            </a:r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상속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상속받아 새로운 기능을 확장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앞으로 있을 상속에 대비한 클래스의 객체 지향적 설계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49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971561" y="581916"/>
            <a:ext cx="7561238" cy="547664"/>
          </a:xfrm>
        </p:spPr>
        <p:txBody>
          <a:bodyPr vert="horz" wrap="square" lIns="91456" tIns="45728" rIns="91456" bIns="45728" anchor="b">
            <a:noAutofit/>
          </a:bodyPr>
          <a:lstStyle/>
          <a:p>
            <a:pPr eaLnBrk="0" hangingPunct="0">
              <a:lnSpc>
                <a:spcPct val="90000"/>
              </a:lnSpc>
              <a:spcAft>
                <a:spcPct val="0"/>
              </a:spcAft>
              <a:defRPr/>
            </a:pPr>
            <a:r>
              <a:rPr kumimoji="1" lang="ko-KR" altLang="en-US" sz="3201" b="1" dirty="0">
                <a:solidFill>
                  <a:srgbClr val="002060">
                    <a:alpha val="100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7-세그먼트 (FND)</a:t>
            </a:r>
            <a:br>
              <a:rPr kumimoji="1" lang="ko-KR" altLang="en-US" sz="3201" b="1" dirty="0">
                <a:solidFill>
                  <a:srgbClr val="002060">
                    <a:alpha val="100000"/>
                  </a:srgbClr>
                </a:solidFill>
                <a:latin typeface="HY견고딕"/>
                <a:ea typeface="HY견고딕"/>
              </a:rPr>
            </a:br>
            <a:endParaRPr kumimoji="1" lang="ko-KR" altLang="en-US" sz="3001" b="1" dirty="0">
              <a:solidFill>
                <a:srgbClr val="002060">
                  <a:alpha val="100000"/>
                </a:srgbClr>
              </a:solidFill>
              <a:latin typeface="HY견고딕"/>
              <a:ea typeface="HY견고딕"/>
            </a:endParaRPr>
          </a:p>
        </p:txBody>
      </p:sp>
      <p:pic>
        <p:nvPicPr>
          <p:cNvPr id="12291" name="그림 12290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971561" y="1700416"/>
            <a:ext cx="7129358" cy="36369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395257" y="551046"/>
            <a:ext cx="7561238" cy="549283"/>
          </a:xfrm>
        </p:spPr>
        <p:txBody>
          <a:bodyPr vert="horz" wrap="square" lIns="91456" tIns="45728" rIns="91456" bIns="45728" anchor="b">
            <a:noAutofit/>
          </a:bodyPr>
          <a:lstStyle/>
          <a:p>
            <a:pPr eaLnBrk="0" hangingPunct="0">
              <a:lnSpc>
                <a:spcPct val="90000"/>
              </a:lnSpc>
              <a:spcAft>
                <a:spcPct val="0"/>
              </a:spcAft>
              <a:defRPr/>
            </a:pPr>
            <a:r>
              <a:rPr kumimoji="1" lang="ko-KR" altLang="en-US" sz="3201" b="1">
                <a:solidFill>
                  <a:srgbClr val="002060">
                    <a:alpha val="100000"/>
                  </a:srgbClr>
                </a:solidFill>
                <a:latin typeface="HY견고딕"/>
              </a:rPr>
              <a:t>7-세그먼트 공통 회로</a:t>
            </a:r>
            <a:br>
              <a:rPr kumimoji="1" lang="ko-KR" altLang="en-US" sz="3201" b="1">
                <a:solidFill>
                  <a:srgbClr val="002060">
                    <a:alpha val="100000"/>
                  </a:srgbClr>
                </a:solidFill>
                <a:latin typeface="HY견고딕"/>
                <a:ea typeface="HY견고딕"/>
              </a:rPr>
            </a:br>
            <a:endParaRPr kumimoji="1" lang="ko-KR" altLang="en-US" sz="3001" b="1">
              <a:solidFill>
                <a:srgbClr val="002060">
                  <a:alpha val="100000"/>
                </a:srgbClr>
              </a:solidFill>
              <a:latin typeface="HY견고딕"/>
              <a:ea typeface="HY견고딕"/>
            </a:endParaRPr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>
          <a:xfrm>
            <a:off x="4932897" y="260892"/>
            <a:ext cx="2924683" cy="368364"/>
          </a:xfrm>
          <a:prstGeom prst="rect">
            <a:avLst/>
          </a:prstGeom>
          <a:noFill/>
          <a:ln w="9525" algn="ctr">
            <a:noFill/>
            <a:miter/>
          </a:ln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>
                <a:solidFill>
                  <a:srgbClr val="006600"/>
                </a:solidFill>
                <a:latin typeface="Times New Roman"/>
                <a:ea typeface="휴먼모음T"/>
                <a:cs typeface="Times New Roman"/>
              </a:defRPr>
            </a:lvl1pPr>
          </a:lstStyle>
          <a:p>
            <a:pPr algn="ctr" defTabSz="914583">
              <a:defRPr/>
            </a:pPr>
            <a:r>
              <a:rPr lang="en-US" altLang="ko-KR" b="1" spc="-100">
                <a:solidFill>
                  <a:srgbClr val="FF0000"/>
                </a:solidFill>
                <a:latin typeface="휴먼모음T"/>
              </a:rPr>
              <a:t>CA </a:t>
            </a:r>
            <a:r>
              <a:rPr lang="ko-KR" altLang="en-US" b="1" spc="-100">
                <a:solidFill>
                  <a:srgbClr val="FF0000"/>
                </a:solidFill>
                <a:latin typeface="휴먼모음T"/>
              </a:rPr>
              <a:t>타입의 </a:t>
            </a:r>
            <a:r>
              <a:rPr lang="en-US" altLang="ko-KR" b="1" spc="-100">
                <a:solidFill>
                  <a:srgbClr val="FF0000"/>
                </a:solidFill>
                <a:latin typeface="휴먼모음T"/>
              </a:rPr>
              <a:t>FND </a:t>
            </a:r>
            <a:r>
              <a:rPr lang="ko-KR" altLang="en-US" b="1" spc="-100">
                <a:solidFill>
                  <a:srgbClr val="FF0000"/>
                </a:solidFill>
                <a:latin typeface="휴먼모음T"/>
              </a:rPr>
              <a:t>숫자와 이진 값</a:t>
            </a:r>
            <a:endParaRPr lang="en-US" altLang="ko-KR" b="1" spc="-100">
              <a:solidFill>
                <a:srgbClr val="FF0000"/>
              </a:solidFill>
              <a:latin typeface="휴먼모음T"/>
            </a:endParaRPr>
          </a:p>
        </p:txBody>
      </p:sp>
      <p:pic>
        <p:nvPicPr>
          <p:cNvPr id="14340" name="그림 14339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303341" y="1100330"/>
            <a:ext cx="6553110" cy="57244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19457"/>
          <p:cNvSpPr txBox="1"/>
          <p:nvPr/>
        </p:nvSpPr>
        <p:spPr>
          <a:xfrm>
            <a:off x="857228" y="214519"/>
            <a:ext cx="4171911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FND 1개 직접 제어 </a:t>
            </a:r>
            <a:endParaRPr lang="ko-KR" altLang="en-US" sz="3601">
              <a:latin typeface="Arial"/>
              <a:ea typeface="HY견고딕"/>
            </a:endParaRPr>
          </a:p>
        </p:txBody>
      </p:sp>
      <p:pic>
        <p:nvPicPr>
          <p:cNvPr id="19459" name="그림 19458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712802" y="1268593"/>
            <a:ext cx="8408918" cy="44735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" name="그림 4" descr="EMB00001a1cbdfb">
            <a:extLst>
              <a:ext uri="{FF2B5EF4-FFF2-40B4-BE49-F238E27FC236}">
                <a16:creationId xmlns:a16="http://schemas.microsoft.com/office/drawing/2014/main" id="{BB02A449-5C57-4EAD-A4CE-DDADB9712C8A}"/>
              </a:ext>
            </a:extLst>
          </p:cNvPr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7739211" y="-30145"/>
            <a:ext cx="1115848" cy="15157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21505"/>
          <p:cNvSpPr txBox="1"/>
          <p:nvPr/>
        </p:nvSpPr>
        <p:spPr>
          <a:xfrm>
            <a:off x="468335" y="116096"/>
            <a:ext cx="8706262" cy="6464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 dirty="0">
                <a:latin typeface="Arial"/>
                <a:ea typeface="HY견고딕"/>
              </a:rPr>
              <a:t>FND 1개 직접 제어 </a:t>
            </a:r>
            <a:r>
              <a:rPr lang="ko-KR" altLang="en-US" sz="3601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(</a:t>
            </a:r>
            <a:r>
              <a:rPr lang="ko-KR" altLang="en-US" sz="3601" b="1" dirty="0" err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program</a:t>
            </a:r>
            <a:r>
              <a:rPr lang="ko-KR" altLang="en-US" sz="3601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 0)</a:t>
            </a:r>
            <a:r>
              <a:rPr lang="ko-KR" altLang="en-US" sz="2801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…숫자</a:t>
            </a:r>
            <a:r>
              <a:rPr lang="en-US" altLang="ko-KR" sz="2801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1</a:t>
            </a:r>
            <a:r>
              <a:rPr lang="ko-KR" altLang="en-US" sz="2801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표시</a:t>
            </a:r>
            <a:endParaRPr lang="ko-KR" altLang="en-US" sz="2801" dirty="0">
              <a:solidFill>
                <a:srgbClr val="FF0000">
                  <a:alpha val="100000"/>
                </a:srgbClr>
              </a:solidFill>
              <a:latin typeface="Arial"/>
              <a:ea typeface="HY견고딕"/>
            </a:endParaRPr>
          </a:p>
        </p:txBody>
      </p:sp>
      <p:sp>
        <p:nvSpPr>
          <p:cNvPr id="21507" name="TextBox 21506"/>
          <p:cNvSpPr txBox="1"/>
          <p:nvPr/>
        </p:nvSpPr>
        <p:spPr>
          <a:xfrm>
            <a:off x="1476351" y="1052709"/>
            <a:ext cx="6696028" cy="6002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latin typeface="Arial"/>
                <a:ea typeface="HY견고딕"/>
              </a:rPr>
              <a:t>int</a:t>
            </a:r>
            <a:r>
              <a:rPr lang="ko-KR" altLang="en-US" sz="2400" b="1" dirty="0">
                <a:latin typeface="Arial"/>
                <a:ea typeface="HY견고딕"/>
              </a:rPr>
              <a:t> </a:t>
            </a:r>
            <a:r>
              <a:rPr lang="ko-KR" altLang="en-US" sz="2400" b="1" dirty="0" err="1">
                <a:latin typeface="Arial"/>
                <a:ea typeface="HY견고딕"/>
              </a:rPr>
              <a:t>seg_a</a:t>
            </a:r>
            <a:r>
              <a:rPr lang="ko-KR" altLang="en-US" sz="2400" b="1" dirty="0">
                <a:latin typeface="Arial"/>
                <a:ea typeface="HY견고딕"/>
              </a:rPr>
              <a:t> = 2; </a:t>
            </a:r>
            <a:r>
              <a:rPr lang="ko-KR" altLang="en-US" sz="2400" b="1" dirty="0" err="1">
                <a:latin typeface="Arial"/>
                <a:ea typeface="HY견고딕"/>
              </a:rPr>
              <a:t>int</a:t>
            </a:r>
            <a:r>
              <a:rPr lang="ko-KR" altLang="en-US" sz="2400" b="1" dirty="0">
                <a:latin typeface="Arial"/>
                <a:ea typeface="HY견고딕"/>
              </a:rPr>
              <a:t> </a:t>
            </a:r>
            <a:r>
              <a:rPr lang="ko-KR" altLang="en-US" sz="2400" b="1" dirty="0" err="1">
                <a:latin typeface="Arial"/>
                <a:ea typeface="HY견고딕"/>
              </a:rPr>
              <a:t>seg_b</a:t>
            </a:r>
            <a:r>
              <a:rPr lang="ko-KR" altLang="en-US" sz="2400" b="1" dirty="0">
                <a:latin typeface="Arial"/>
                <a:ea typeface="HY견고딕"/>
              </a:rPr>
              <a:t> = 3; </a:t>
            </a:r>
            <a:r>
              <a:rPr lang="ko-KR" altLang="en-US" sz="2400" b="1" dirty="0" err="1">
                <a:latin typeface="Arial"/>
                <a:ea typeface="HY견고딕"/>
              </a:rPr>
              <a:t>int</a:t>
            </a:r>
            <a:r>
              <a:rPr lang="ko-KR" altLang="en-US" sz="2400" b="1" dirty="0">
                <a:latin typeface="Arial"/>
                <a:ea typeface="HY견고딕"/>
              </a:rPr>
              <a:t> </a:t>
            </a:r>
            <a:r>
              <a:rPr lang="ko-KR" altLang="en-US" sz="2400" b="1" dirty="0" err="1">
                <a:latin typeface="Arial"/>
                <a:ea typeface="HY견고딕"/>
              </a:rPr>
              <a:t>seg_c</a:t>
            </a:r>
            <a:r>
              <a:rPr lang="ko-KR" altLang="en-US" sz="2400" b="1" dirty="0">
                <a:latin typeface="Arial"/>
                <a:ea typeface="HY견고딕"/>
              </a:rPr>
              <a:t> = 4;</a:t>
            </a:r>
          </a:p>
          <a:p>
            <a:pPr>
              <a:defRPr/>
            </a:pPr>
            <a:r>
              <a:rPr lang="ko-KR" altLang="en-US" sz="2400" b="1" dirty="0" err="1">
                <a:latin typeface="Arial"/>
                <a:ea typeface="HY견고딕"/>
              </a:rPr>
              <a:t>int</a:t>
            </a:r>
            <a:r>
              <a:rPr lang="ko-KR" altLang="en-US" sz="2400" b="1" dirty="0">
                <a:latin typeface="Arial"/>
                <a:ea typeface="HY견고딕"/>
              </a:rPr>
              <a:t> </a:t>
            </a:r>
            <a:r>
              <a:rPr lang="ko-KR" altLang="en-US" sz="2400" b="1" dirty="0" err="1">
                <a:latin typeface="Arial"/>
                <a:ea typeface="HY견고딕"/>
              </a:rPr>
              <a:t>seg_d</a:t>
            </a:r>
            <a:r>
              <a:rPr lang="ko-KR" altLang="en-US" sz="2400" b="1" dirty="0">
                <a:latin typeface="Arial"/>
                <a:ea typeface="HY견고딕"/>
              </a:rPr>
              <a:t> = 5; </a:t>
            </a:r>
            <a:r>
              <a:rPr lang="ko-KR" altLang="en-US" sz="2400" b="1" dirty="0" err="1">
                <a:latin typeface="Arial"/>
                <a:ea typeface="HY견고딕"/>
              </a:rPr>
              <a:t>int</a:t>
            </a:r>
            <a:r>
              <a:rPr lang="ko-KR" altLang="en-US" sz="2400" b="1" dirty="0">
                <a:latin typeface="Arial"/>
                <a:ea typeface="HY견고딕"/>
              </a:rPr>
              <a:t> </a:t>
            </a:r>
            <a:r>
              <a:rPr lang="ko-KR" altLang="en-US" sz="2400" b="1" dirty="0" err="1">
                <a:latin typeface="Arial"/>
                <a:ea typeface="HY견고딕"/>
              </a:rPr>
              <a:t>seg_e</a:t>
            </a:r>
            <a:r>
              <a:rPr lang="ko-KR" altLang="en-US" sz="2400" b="1" dirty="0">
                <a:latin typeface="Arial"/>
                <a:ea typeface="HY견고딕"/>
              </a:rPr>
              <a:t> = 6; </a:t>
            </a:r>
            <a:r>
              <a:rPr lang="ko-KR" altLang="en-US" sz="2400" b="1" dirty="0" err="1">
                <a:latin typeface="Arial"/>
                <a:ea typeface="HY견고딕"/>
              </a:rPr>
              <a:t>int</a:t>
            </a:r>
            <a:r>
              <a:rPr lang="ko-KR" altLang="en-US" sz="2400" b="1" dirty="0">
                <a:latin typeface="Arial"/>
                <a:ea typeface="HY견고딕"/>
              </a:rPr>
              <a:t> </a:t>
            </a:r>
            <a:r>
              <a:rPr lang="ko-KR" altLang="en-US" sz="2400" b="1" dirty="0" err="1">
                <a:latin typeface="Arial"/>
                <a:ea typeface="HY견고딕"/>
              </a:rPr>
              <a:t>seg_f</a:t>
            </a:r>
            <a:r>
              <a:rPr lang="ko-KR" altLang="en-US" sz="2400" b="1" dirty="0">
                <a:latin typeface="Arial"/>
                <a:ea typeface="HY견고딕"/>
              </a:rPr>
              <a:t> = 7;</a:t>
            </a:r>
          </a:p>
          <a:p>
            <a:pPr>
              <a:defRPr/>
            </a:pPr>
            <a:r>
              <a:rPr lang="ko-KR" altLang="en-US" sz="2400" b="1" dirty="0" err="1">
                <a:latin typeface="Arial"/>
                <a:ea typeface="HY견고딕"/>
              </a:rPr>
              <a:t>int</a:t>
            </a:r>
            <a:r>
              <a:rPr lang="ko-KR" altLang="en-US" sz="2400" b="1" dirty="0">
                <a:latin typeface="Arial"/>
                <a:ea typeface="HY견고딕"/>
              </a:rPr>
              <a:t> </a:t>
            </a:r>
            <a:r>
              <a:rPr lang="ko-KR" altLang="en-US" sz="2400" b="1" dirty="0" err="1">
                <a:latin typeface="Arial"/>
                <a:ea typeface="HY견고딕"/>
              </a:rPr>
              <a:t>seg_g</a:t>
            </a:r>
            <a:r>
              <a:rPr lang="ko-KR" altLang="en-US" sz="2400" b="1" dirty="0">
                <a:latin typeface="Arial"/>
                <a:ea typeface="HY견고딕"/>
              </a:rPr>
              <a:t> = 8;  </a:t>
            </a:r>
            <a:r>
              <a:rPr lang="ko-KR" altLang="en-US" sz="2400" b="1" dirty="0" err="1">
                <a:latin typeface="Arial"/>
                <a:ea typeface="HY견고딕"/>
              </a:rPr>
              <a:t>int</a:t>
            </a:r>
            <a:r>
              <a:rPr lang="ko-KR" altLang="en-US" sz="2400" b="1" dirty="0">
                <a:latin typeface="Arial"/>
                <a:ea typeface="HY견고딕"/>
              </a:rPr>
              <a:t> </a:t>
            </a:r>
            <a:r>
              <a:rPr lang="ko-KR" altLang="en-US" sz="2400" b="1" dirty="0" err="1">
                <a:latin typeface="Arial"/>
                <a:ea typeface="HY견고딕"/>
              </a:rPr>
              <a:t>seg_dp</a:t>
            </a:r>
            <a:r>
              <a:rPr lang="ko-KR" altLang="en-US" sz="2400" b="1" dirty="0">
                <a:latin typeface="Arial"/>
                <a:ea typeface="HY견고딕"/>
              </a:rPr>
              <a:t> = 9;</a:t>
            </a:r>
          </a:p>
          <a:p>
            <a:pPr>
              <a:defRPr/>
            </a:pPr>
            <a:endParaRPr lang="ko-KR" altLang="en-US" sz="2400" b="1" dirty="0">
              <a:latin typeface="Arial"/>
              <a:ea typeface="HY견고딕"/>
            </a:endParaRPr>
          </a:p>
          <a:p>
            <a:pPr>
              <a:defRPr/>
            </a:pPr>
            <a:r>
              <a:rPr lang="ko-KR" altLang="en-US" sz="2400" b="1" dirty="0" err="1">
                <a:latin typeface="Arial"/>
                <a:ea typeface="HY견고딕"/>
              </a:rPr>
              <a:t>void</a:t>
            </a:r>
            <a:r>
              <a:rPr lang="ko-KR" altLang="en-US" sz="2400" b="1" dirty="0">
                <a:latin typeface="Arial"/>
                <a:ea typeface="HY견고딕"/>
              </a:rPr>
              <a:t> </a:t>
            </a:r>
            <a:r>
              <a:rPr lang="ko-KR" altLang="en-US" sz="2400" b="1" dirty="0" err="1">
                <a:latin typeface="Arial"/>
                <a:ea typeface="HY견고딕"/>
              </a:rPr>
              <a:t>setup</a:t>
            </a:r>
            <a:r>
              <a:rPr lang="ko-KR" altLang="en-US" sz="2400" b="1" dirty="0">
                <a:latin typeface="Arial"/>
                <a:ea typeface="HY견고딕"/>
              </a:rPr>
              <a:t>( )</a:t>
            </a:r>
          </a:p>
          <a:p>
            <a:pPr>
              <a:defRPr/>
            </a:pPr>
            <a:r>
              <a:rPr lang="ko-KR" altLang="en-US" sz="2400" b="1" dirty="0">
                <a:latin typeface="Arial"/>
                <a:ea typeface="HY견고딕"/>
              </a:rPr>
              <a:t>{</a:t>
            </a:r>
          </a:p>
          <a:p>
            <a:pPr>
              <a:defRPr/>
            </a:pPr>
            <a:r>
              <a:rPr lang="ko-KR" altLang="en-US" sz="2400" b="1" dirty="0">
                <a:latin typeface="Arial"/>
                <a:ea typeface="HY견고딕"/>
              </a:rPr>
              <a:t>  </a:t>
            </a:r>
            <a:r>
              <a:rPr lang="ko-KR" altLang="en-US" sz="2400" b="1" dirty="0" err="1">
                <a:latin typeface="Arial"/>
                <a:ea typeface="HY견고딕"/>
              </a:rPr>
              <a:t>pinMode</a:t>
            </a:r>
            <a:r>
              <a:rPr lang="ko-KR" altLang="en-US" sz="2400" b="1" dirty="0">
                <a:latin typeface="Arial"/>
                <a:ea typeface="HY견고딕"/>
              </a:rPr>
              <a:t>(</a:t>
            </a:r>
            <a:r>
              <a:rPr lang="ko-KR" altLang="en-US" sz="2400" b="1" dirty="0" err="1">
                <a:latin typeface="Arial"/>
                <a:ea typeface="HY견고딕"/>
              </a:rPr>
              <a:t>seg_a</a:t>
            </a:r>
            <a:r>
              <a:rPr lang="ko-KR" altLang="en-US" sz="2400" b="1" dirty="0">
                <a:latin typeface="Arial"/>
                <a:ea typeface="HY견고딕"/>
              </a:rPr>
              <a:t>, OUTPUT);  </a:t>
            </a:r>
          </a:p>
          <a:p>
            <a:pPr>
              <a:defRPr/>
            </a:pPr>
            <a:r>
              <a:rPr lang="ko-KR" altLang="en-US" sz="2400" b="1" dirty="0">
                <a:latin typeface="Arial"/>
                <a:ea typeface="HY견고딕"/>
              </a:rPr>
              <a:t>  </a:t>
            </a:r>
            <a:r>
              <a:rPr lang="ko-KR" altLang="en-US" sz="2400" b="1" dirty="0" err="1">
                <a:latin typeface="Arial"/>
                <a:ea typeface="HY견고딕"/>
              </a:rPr>
              <a:t>pinMode</a:t>
            </a:r>
            <a:r>
              <a:rPr lang="ko-KR" altLang="en-US" sz="2400" b="1" dirty="0">
                <a:latin typeface="Arial"/>
                <a:ea typeface="HY견고딕"/>
              </a:rPr>
              <a:t>(</a:t>
            </a:r>
            <a:r>
              <a:rPr lang="ko-KR" altLang="en-US" sz="2400" b="1" dirty="0" err="1">
                <a:latin typeface="Arial"/>
                <a:ea typeface="HY견고딕"/>
              </a:rPr>
              <a:t>seg_b</a:t>
            </a:r>
            <a:r>
              <a:rPr lang="ko-KR" altLang="en-US" sz="2400" b="1" dirty="0">
                <a:latin typeface="Arial"/>
                <a:ea typeface="HY견고딕"/>
              </a:rPr>
              <a:t>, OUTPUT); </a:t>
            </a:r>
          </a:p>
          <a:p>
            <a:pPr>
              <a:defRPr/>
            </a:pPr>
            <a:r>
              <a:rPr lang="ko-KR" altLang="en-US" sz="2400" b="1" dirty="0">
                <a:latin typeface="Arial"/>
                <a:ea typeface="HY견고딕"/>
              </a:rPr>
              <a:t>  </a:t>
            </a:r>
            <a:r>
              <a:rPr lang="ko-KR" altLang="en-US" sz="2400" b="1" dirty="0" err="1">
                <a:latin typeface="Arial"/>
                <a:ea typeface="HY견고딕"/>
              </a:rPr>
              <a:t>pinMode</a:t>
            </a:r>
            <a:r>
              <a:rPr lang="ko-KR" altLang="en-US" sz="2400" b="1" dirty="0">
                <a:latin typeface="Arial"/>
                <a:ea typeface="HY견고딕"/>
              </a:rPr>
              <a:t>(</a:t>
            </a:r>
            <a:r>
              <a:rPr lang="ko-KR" altLang="en-US" sz="2400" b="1" dirty="0" err="1">
                <a:latin typeface="Arial"/>
                <a:ea typeface="HY견고딕"/>
              </a:rPr>
              <a:t>seg_c</a:t>
            </a:r>
            <a:r>
              <a:rPr lang="ko-KR" altLang="en-US" sz="2400" b="1" dirty="0">
                <a:latin typeface="Arial"/>
                <a:ea typeface="HY견고딕"/>
              </a:rPr>
              <a:t>, OUTPUT);</a:t>
            </a:r>
          </a:p>
          <a:p>
            <a:pPr>
              <a:defRPr/>
            </a:pPr>
            <a:r>
              <a:rPr lang="ko-KR" altLang="en-US" sz="2400" b="1" dirty="0">
                <a:latin typeface="Arial"/>
                <a:ea typeface="HY견고딕"/>
              </a:rPr>
              <a:t>  </a:t>
            </a:r>
            <a:r>
              <a:rPr lang="ko-KR" altLang="en-US" sz="2400" b="1" dirty="0" err="1">
                <a:latin typeface="Arial"/>
                <a:ea typeface="HY견고딕"/>
              </a:rPr>
              <a:t>pinMode</a:t>
            </a:r>
            <a:r>
              <a:rPr lang="ko-KR" altLang="en-US" sz="2400" b="1" dirty="0">
                <a:latin typeface="Arial"/>
                <a:ea typeface="HY견고딕"/>
              </a:rPr>
              <a:t>(</a:t>
            </a:r>
            <a:r>
              <a:rPr lang="ko-KR" altLang="en-US" sz="2400" b="1" dirty="0" err="1">
                <a:latin typeface="Arial"/>
                <a:ea typeface="HY견고딕"/>
              </a:rPr>
              <a:t>seg_d</a:t>
            </a:r>
            <a:r>
              <a:rPr lang="ko-KR" altLang="en-US" sz="2400" b="1" dirty="0">
                <a:latin typeface="Arial"/>
                <a:ea typeface="HY견고딕"/>
              </a:rPr>
              <a:t>, OUTPUT); </a:t>
            </a:r>
          </a:p>
          <a:p>
            <a:pPr>
              <a:defRPr/>
            </a:pPr>
            <a:r>
              <a:rPr lang="ko-KR" altLang="en-US" sz="2400" b="1" dirty="0">
                <a:latin typeface="Arial"/>
                <a:ea typeface="HY견고딕"/>
              </a:rPr>
              <a:t>  </a:t>
            </a:r>
            <a:r>
              <a:rPr lang="ko-KR" altLang="en-US" sz="2400" b="1" dirty="0" err="1">
                <a:latin typeface="Arial"/>
                <a:ea typeface="HY견고딕"/>
              </a:rPr>
              <a:t>pinMode</a:t>
            </a:r>
            <a:r>
              <a:rPr lang="ko-KR" altLang="en-US" sz="2400" b="1" dirty="0">
                <a:latin typeface="Arial"/>
                <a:ea typeface="HY견고딕"/>
              </a:rPr>
              <a:t>(</a:t>
            </a:r>
            <a:r>
              <a:rPr lang="ko-KR" altLang="en-US" sz="2400" b="1" dirty="0" err="1">
                <a:latin typeface="Arial"/>
                <a:ea typeface="HY견고딕"/>
              </a:rPr>
              <a:t>seg_e</a:t>
            </a:r>
            <a:r>
              <a:rPr lang="ko-KR" altLang="en-US" sz="2400" b="1" dirty="0">
                <a:latin typeface="Arial"/>
                <a:ea typeface="HY견고딕"/>
              </a:rPr>
              <a:t>, OUTPUT); </a:t>
            </a:r>
          </a:p>
          <a:p>
            <a:pPr>
              <a:defRPr/>
            </a:pPr>
            <a:r>
              <a:rPr lang="ko-KR" altLang="en-US" sz="2400" b="1" dirty="0">
                <a:latin typeface="Arial"/>
                <a:ea typeface="HY견고딕"/>
              </a:rPr>
              <a:t>  </a:t>
            </a:r>
            <a:r>
              <a:rPr lang="ko-KR" altLang="en-US" sz="2400" b="1" dirty="0" err="1">
                <a:latin typeface="Arial"/>
                <a:ea typeface="HY견고딕"/>
              </a:rPr>
              <a:t>pinMode</a:t>
            </a:r>
            <a:r>
              <a:rPr lang="ko-KR" altLang="en-US" sz="2400" b="1" dirty="0">
                <a:latin typeface="Arial"/>
                <a:ea typeface="HY견고딕"/>
              </a:rPr>
              <a:t>(</a:t>
            </a:r>
            <a:r>
              <a:rPr lang="ko-KR" altLang="en-US" sz="2400" b="1" dirty="0" err="1">
                <a:latin typeface="Arial"/>
                <a:ea typeface="HY견고딕"/>
              </a:rPr>
              <a:t>seg_f</a:t>
            </a:r>
            <a:r>
              <a:rPr lang="ko-KR" altLang="en-US" sz="2400" b="1" dirty="0">
                <a:latin typeface="Arial"/>
                <a:ea typeface="HY견고딕"/>
              </a:rPr>
              <a:t>, OUTPUT);</a:t>
            </a:r>
          </a:p>
          <a:p>
            <a:pPr>
              <a:defRPr/>
            </a:pPr>
            <a:r>
              <a:rPr lang="ko-KR" altLang="en-US" sz="2400" b="1" dirty="0">
                <a:latin typeface="Arial"/>
                <a:ea typeface="HY견고딕"/>
              </a:rPr>
              <a:t>  </a:t>
            </a:r>
            <a:r>
              <a:rPr lang="ko-KR" altLang="en-US" sz="2400" b="1" dirty="0" err="1">
                <a:latin typeface="Arial"/>
                <a:ea typeface="HY견고딕"/>
              </a:rPr>
              <a:t>pinMode</a:t>
            </a:r>
            <a:r>
              <a:rPr lang="ko-KR" altLang="en-US" sz="2400" b="1" dirty="0">
                <a:latin typeface="Arial"/>
                <a:ea typeface="HY견고딕"/>
              </a:rPr>
              <a:t>(</a:t>
            </a:r>
            <a:r>
              <a:rPr lang="ko-KR" altLang="en-US" sz="2400" b="1" dirty="0" err="1">
                <a:latin typeface="Arial"/>
                <a:ea typeface="HY견고딕"/>
              </a:rPr>
              <a:t>seg_g</a:t>
            </a:r>
            <a:r>
              <a:rPr lang="ko-KR" altLang="en-US" sz="2400" b="1" dirty="0">
                <a:latin typeface="Arial"/>
                <a:ea typeface="HY견고딕"/>
              </a:rPr>
              <a:t>, OUTPUT); </a:t>
            </a:r>
          </a:p>
          <a:p>
            <a:pPr>
              <a:defRPr/>
            </a:pPr>
            <a:r>
              <a:rPr lang="ko-KR" altLang="en-US" sz="2400" b="1" dirty="0">
                <a:latin typeface="Arial"/>
                <a:ea typeface="HY견고딕"/>
              </a:rPr>
              <a:t>  </a:t>
            </a:r>
            <a:r>
              <a:rPr lang="ko-KR" altLang="en-US" sz="2400" b="1" dirty="0" err="1">
                <a:latin typeface="Arial"/>
                <a:ea typeface="HY견고딕"/>
              </a:rPr>
              <a:t>pinMode</a:t>
            </a:r>
            <a:r>
              <a:rPr lang="ko-KR" altLang="en-US" sz="2400" b="1" dirty="0">
                <a:latin typeface="Arial"/>
                <a:ea typeface="HY견고딕"/>
              </a:rPr>
              <a:t>(</a:t>
            </a:r>
            <a:r>
              <a:rPr lang="ko-KR" altLang="en-US" sz="2400" b="1" dirty="0" err="1">
                <a:latin typeface="Arial"/>
                <a:ea typeface="HY견고딕"/>
              </a:rPr>
              <a:t>seg_dp</a:t>
            </a:r>
            <a:r>
              <a:rPr lang="ko-KR" altLang="en-US" sz="2400" b="1" dirty="0">
                <a:latin typeface="Arial"/>
                <a:ea typeface="HY견고딕"/>
              </a:rPr>
              <a:t>, OUTPUT);</a:t>
            </a:r>
          </a:p>
          <a:p>
            <a:pPr>
              <a:defRPr/>
            </a:pPr>
            <a:r>
              <a:rPr lang="ko-KR" altLang="en-US" sz="2400" b="1" dirty="0">
                <a:latin typeface="Arial"/>
                <a:ea typeface="HY견고딕"/>
              </a:rPr>
              <a:t>}</a:t>
            </a:r>
          </a:p>
          <a:p>
            <a:pPr>
              <a:defRPr/>
            </a:pPr>
            <a:r>
              <a:rPr lang="ko-KR" altLang="en-US" sz="2400" b="1" dirty="0">
                <a:latin typeface="Arial"/>
                <a:ea typeface="HY견고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23553"/>
          <p:cNvSpPr txBox="1"/>
          <p:nvPr/>
        </p:nvSpPr>
        <p:spPr>
          <a:xfrm>
            <a:off x="468335" y="116096"/>
            <a:ext cx="8805648" cy="6464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 dirty="0">
                <a:latin typeface="Arial"/>
                <a:ea typeface="HY견고딕"/>
              </a:rPr>
              <a:t>FND 1개 직접 제어 </a:t>
            </a:r>
            <a:r>
              <a:rPr lang="ko-KR" altLang="en-US" sz="3601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(</a:t>
            </a:r>
            <a:r>
              <a:rPr lang="ko-KR" altLang="en-US" sz="3601" b="1" dirty="0" err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program</a:t>
            </a:r>
            <a:r>
              <a:rPr lang="ko-KR" altLang="en-US" sz="3601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 0)</a:t>
            </a:r>
            <a:r>
              <a:rPr lang="ko-KR" altLang="en-US" sz="2801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…숫자</a:t>
            </a:r>
            <a:r>
              <a:rPr lang="en-US" altLang="ko-KR" sz="2801" b="1" dirty="0">
                <a:solidFill>
                  <a:srgbClr val="FF0000"/>
                </a:solidFill>
                <a:latin typeface="Arial"/>
                <a:ea typeface="HY견고딕"/>
              </a:rPr>
              <a:t>1 </a:t>
            </a:r>
            <a:r>
              <a:rPr lang="ko-KR" altLang="en-US" sz="2801" b="1" dirty="0">
                <a:solidFill>
                  <a:srgbClr val="FF0000"/>
                </a:solidFill>
                <a:latin typeface="Arial"/>
                <a:ea typeface="HY견고딕"/>
              </a:rPr>
              <a:t>표시</a:t>
            </a:r>
            <a:endParaRPr lang="ko-KR" altLang="en-US" sz="2801" dirty="0">
              <a:solidFill>
                <a:srgbClr val="FF0000"/>
              </a:solidFill>
              <a:latin typeface="Arial"/>
              <a:ea typeface="HY견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B69CF-608B-4FDE-98B4-8F7BAA4AC6BF}"/>
              </a:ext>
            </a:extLst>
          </p:cNvPr>
          <p:cNvSpPr txBox="1"/>
          <p:nvPr/>
        </p:nvSpPr>
        <p:spPr>
          <a:xfrm>
            <a:off x="634826" y="1521057"/>
            <a:ext cx="8639157" cy="48933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void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 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loop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( )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{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    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digitalWrite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(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seg_a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, HIGH);   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digitalWrite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(</a:t>
            </a:r>
            <a:r>
              <a:rPr kumimoji="0" lang="ko-KR" altLang="en-US" sz="2400" b="1" i="0" baseline="0" dirty="0" err="1">
                <a:solidFill>
                  <a:srgbClr val="FF0000"/>
                </a:solidFill>
                <a:latin typeface="Arial"/>
                <a:ea typeface="HY견고딕"/>
              </a:rPr>
              <a:t>seg_b</a:t>
            </a:r>
            <a:r>
              <a:rPr kumimoji="0" lang="ko-KR" altLang="en-US" sz="2400" b="1" i="0" baseline="0" dirty="0">
                <a:solidFill>
                  <a:srgbClr val="FF0000"/>
                </a:solidFill>
                <a:latin typeface="Arial"/>
                <a:ea typeface="HY견고딕"/>
              </a:rPr>
              <a:t>, LOW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);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    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digitalWrite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(</a:t>
            </a:r>
            <a:r>
              <a:rPr kumimoji="0" lang="ko-KR" altLang="en-US" sz="2400" b="1" i="0" baseline="0" dirty="0" err="1">
                <a:solidFill>
                  <a:srgbClr val="FF0000"/>
                </a:solidFill>
                <a:latin typeface="Arial"/>
                <a:ea typeface="HY견고딕"/>
              </a:rPr>
              <a:t>seg_c</a:t>
            </a:r>
            <a:r>
              <a:rPr kumimoji="0" lang="ko-KR" altLang="en-US" sz="2400" b="1" i="0" baseline="0" dirty="0">
                <a:solidFill>
                  <a:srgbClr val="FF0000"/>
                </a:solidFill>
                <a:latin typeface="Arial"/>
                <a:ea typeface="HY견고딕"/>
              </a:rPr>
              <a:t>, LOW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);    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digitalWrite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(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seg_d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, HIGH);   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    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digitalWrite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(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seg_e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, HIGH);   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digitalWrite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(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seg_f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, HIGH);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    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digitalWrite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(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seg_g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, HIGH);   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digitalWrite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(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seg_dp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, HIGH);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    </a:t>
            </a:r>
            <a:r>
              <a:rPr kumimoji="0" lang="ko-KR" altLang="en-US" sz="2400" b="1" i="0" baseline="0" dirty="0" err="1">
                <a:solidFill>
                  <a:srgbClr val="FF3300">
                    <a:alpha val="100000"/>
                  </a:srgbClr>
                </a:solidFill>
                <a:latin typeface="Arial"/>
                <a:ea typeface="HY견고딕"/>
              </a:rPr>
              <a:t>delay</a:t>
            </a:r>
            <a:r>
              <a:rPr kumimoji="0" lang="ko-KR" altLang="en-US" sz="2400" b="1" i="0" baseline="0" dirty="0">
                <a:solidFill>
                  <a:srgbClr val="FF3300">
                    <a:alpha val="100000"/>
                  </a:srgbClr>
                </a:solidFill>
                <a:latin typeface="Arial"/>
                <a:ea typeface="HY견고딕"/>
              </a:rPr>
              <a:t>(1000)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;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    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digitalWrite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(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seg_a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, HIGH);   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digitalWrite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(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seg_b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, HIGH); 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    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digitalWrite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(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seg_c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, HIGH);    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digitalWrite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(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seg_d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, HIGH);  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    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digitalWrite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(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seg_e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, HIGH);    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digitalWrite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(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seg_f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, HIGH);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    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digitalWrite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(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seg_g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, HIGH);   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digitalWrite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(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seg_dp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, HIGH);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    </a:t>
            </a:r>
            <a:r>
              <a:rPr kumimoji="0" lang="ko-KR" altLang="en-US" sz="2400" b="1" i="0" baseline="0" dirty="0" err="1">
                <a:solidFill>
                  <a:srgbClr val="FF3300">
                    <a:alpha val="100000"/>
                  </a:srgbClr>
                </a:solidFill>
                <a:latin typeface="Arial"/>
                <a:ea typeface="HY견고딕"/>
              </a:rPr>
              <a:t>delay</a:t>
            </a:r>
            <a:r>
              <a:rPr kumimoji="0" lang="ko-KR" altLang="en-US" sz="2400" b="1" i="0" baseline="0" dirty="0">
                <a:solidFill>
                  <a:srgbClr val="FF3300">
                    <a:alpha val="100000"/>
                  </a:srgbClr>
                </a:solidFill>
                <a:latin typeface="Arial"/>
                <a:ea typeface="HY견고딕"/>
              </a:rPr>
              <a:t>(1000);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20481"/>
          <p:cNvSpPr txBox="1"/>
          <p:nvPr/>
        </p:nvSpPr>
        <p:spPr>
          <a:xfrm>
            <a:off x="857228" y="214519"/>
            <a:ext cx="4171911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FND 1개 직접 제어 </a:t>
            </a:r>
            <a:endParaRPr lang="ko-KR" altLang="en-US" sz="3601">
              <a:latin typeface="Arial"/>
              <a:ea typeface="HY견고딕"/>
            </a:endParaRPr>
          </a:p>
        </p:txBody>
      </p:sp>
      <p:sp>
        <p:nvSpPr>
          <p:cNvPr id="20483" name="TextBox 20482"/>
          <p:cNvSpPr txBox="1"/>
          <p:nvPr/>
        </p:nvSpPr>
        <p:spPr>
          <a:xfrm>
            <a:off x="1547810" y="2223718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99B584-22E8-440E-91AE-6D1445BEE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7" y="1164916"/>
            <a:ext cx="3715422" cy="49538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CAE6CB-C94F-4473-BE04-6C6CA00D8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378" y="570789"/>
            <a:ext cx="4554519" cy="607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25601"/>
          <p:cNvSpPr txBox="1"/>
          <p:nvPr/>
        </p:nvSpPr>
        <p:spPr>
          <a:xfrm>
            <a:off x="857227" y="214519"/>
            <a:ext cx="6735721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FND 1개 직접 제어 </a:t>
            </a:r>
            <a:r>
              <a:rPr lang="ko-KR" altLang="en-US" sz="3601" b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(program 1)</a:t>
            </a:r>
            <a:endParaRPr lang="ko-KR" altLang="en-US" sz="3601">
              <a:solidFill>
                <a:srgbClr val="FF0000">
                  <a:alpha val="100000"/>
                </a:srgbClr>
              </a:solidFill>
              <a:latin typeface="Arial"/>
              <a:ea typeface="HY견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40830-CE6D-43EF-9253-7FBC222A4430}"/>
              </a:ext>
            </a:extLst>
          </p:cNvPr>
          <p:cNvSpPr txBox="1"/>
          <p:nvPr/>
        </p:nvSpPr>
        <p:spPr>
          <a:xfrm>
            <a:off x="1138769" y="1638524"/>
            <a:ext cx="6172636" cy="48933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int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 </a:t>
            </a:r>
            <a:r>
              <a:rPr kumimoji="0" lang="ko-KR" altLang="en-US" sz="2400" b="1" i="0" baseline="0" dirty="0" err="1">
                <a:solidFill>
                  <a:schemeClr val="tx1"/>
                </a:solidFill>
                <a:latin typeface="Arial"/>
                <a:ea typeface="HY견고딕"/>
              </a:rPr>
              <a:t>digits</a:t>
            </a: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[10][8] = {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    {0, 0, 0, 0, 0, 0, 1, 1}, //0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    {1, 0, 0, 1, 1, 1, 1, 1}, //1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    {0, 0, 1, 0, 0, 1, 0, 1}, //2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    {0, 0, 0, 0, 1, 1, 0, 1}, //3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    {1, 0, 0, 1, 1, 0, 0, 1}, //4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    {0, 1, 0, 0, 1, 0, 0, 1}, //5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    {0, 1, 0, 0, 0, 0, 0, 1}, //6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    {0, 0, 0, 1, 1, 1, 1, 1}, //7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    {0, 0, 0, 0, 0, 0, 0, 1}, //8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    {0, 0, 0, 0, 1, 0, 0, 1}, //9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/>
                </a:solidFill>
                <a:latin typeface="Arial"/>
                <a:ea typeface="HY견고딕"/>
              </a:rPr>
              <a:t>};   </a:t>
            </a:r>
            <a:r>
              <a:rPr kumimoji="0" lang="ko-KR" altLang="en-US" sz="2400" b="1" i="0" baseline="0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// </a:t>
            </a:r>
            <a:r>
              <a:rPr kumimoji="0" lang="ko-KR" altLang="en-US" sz="2400" b="1" i="0" baseline="0" dirty="0" err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anode</a:t>
            </a:r>
            <a:r>
              <a:rPr kumimoji="0" lang="ko-KR" altLang="en-US" sz="2400" b="1" i="0" baseline="0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 </a:t>
            </a:r>
            <a:r>
              <a:rPr kumimoji="0" lang="ko-KR" altLang="en-US" sz="2400" b="1" i="0" baseline="0" dirty="0" err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Type</a:t>
            </a:r>
            <a:endParaRPr kumimoji="0" lang="ko-KR" altLang="en-US" sz="2400" b="1" i="0" baseline="0" dirty="0">
              <a:solidFill>
                <a:srgbClr val="FF0000">
                  <a:alpha val="100000"/>
                </a:srgbClr>
              </a:solidFill>
              <a:latin typeface="Arial"/>
              <a:ea typeface="HY견고딕"/>
            </a:endParaRP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400" b="1" i="0" dirty="0">
              <a:solidFill>
                <a:schemeClr val="tx1"/>
              </a:solidFill>
              <a:latin typeface="Arial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26625"/>
          <p:cNvSpPr txBox="1"/>
          <p:nvPr/>
        </p:nvSpPr>
        <p:spPr>
          <a:xfrm>
            <a:off x="857227" y="214519"/>
            <a:ext cx="6735721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FND 1개 직접 제어 </a:t>
            </a:r>
            <a:r>
              <a:rPr lang="ko-KR" altLang="en-US" sz="3601" b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(program 1)</a:t>
            </a:r>
            <a:endParaRPr lang="ko-KR" altLang="en-US" sz="3601">
              <a:solidFill>
                <a:srgbClr val="FF0000">
                  <a:alpha val="100000"/>
                </a:srgbClr>
              </a:solidFill>
              <a:latin typeface="Arial"/>
              <a:ea typeface="HY견고딕"/>
            </a:endParaRPr>
          </a:p>
        </p:txBody>
      </p:sp>
      <p:sp>
        <p:nvSpPr>
          <p:cNvPr id="26627" name="직사각형 1"/>
          <p:cNvSpPr/>
          <p:nvPr/>
        </p:nvSpPr>
        <p:spPr>
          <a:xfrm>
            <a:off x="857399" y="1845194"/>
            <a:ext cx="7957932" cy="32819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914583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1" b="1" kern="0" dirty="0" err="1">
                <a:solidFill>
                  <a:srgbClr val="000000"/>
                </a:solidFill>
                <a:latin typeface="HY견고딕"/>
                <a:ea typeface="HY견고딕"/>
              </a:rPr>
              <a:t>int</a:t>
            </a:r>
            <a:r>
              <a:rPr lang="en-US" altLang="ko-KR" sz="2801" b="1" kern="0" dirty="0">
                <a:solidFill>
                  <a:srgbClr val="000000"/>
                </a:solidFill>
                <a:latin typeface="HY견고딕"/>
                <a:ea typeface="HY견고딕"/>
              </a:rPr>
              <a:t> pins[ ] = {2, 3, 4, 5, 6, 7, 8, 9};</a:t>
            </a:r>
          </a:p>
          <a:p>
            <a:pPr algn="just" defTabSz="914583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1" b="1" kern="0" dirty="0">
                <a:solidFill>
                  <a:srgbClr val="000000"/>
                </a:solidFill>
                <a:latin typeface="HY견고딕"/>
                <a:ea typeface="HY견고딕"/>
              </a:rPr>
              <a:t>void setup( )</a:t>
            </a:r>
          </a:p>
          <a:p>
            <a:pPr algn="just" defTabSz="914583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1" b="1" kern="0" dirty="0">
                <a:solidFill>
                  <a:srgbClr val="000000"/>
                </a:solidFill>
                <a:latin typeface="HY견고딕"/>
                <a:ea typeface="HY견고딕"/>
              </a:rPr>
              <a:t>{</a:t>
            </a:r>
          </a:p>
          <a:p>
            <a:pPr algn="just" defTabSz="914583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1" b="1" kern="0" dirty="0">
                <a:solidFill>
                  <a:srgbClr val="000000"/>
                </a:solidFill>
                <a:latin typeface="HY견고딕"/>
                <a:ea typeface="HY견고딕"/>
              </a:rPr>
              <a:t>for(</a:t>
            </a:r>
            <a:r>
              <a:rPr lang="en-US" altLang="ko-KR" sz="2801" b="1" kern="0" dirty="0" err="1">
                <a:solidFill>
                  <a:srgbClr val="000000"/>
                </a:solidFill>
                <a:latin typeface="HY견고딕"/>
                <a:ea typeface="HY견고딕"/>
              </a:rPr>
              <a:t>int</a:t>
            </a:r>
            <a:r>
              <a:rPr lang="en-US" altLang="ko-KR" sz="2801" b="1" kern="0" dirty="0">
                <a:solidFill>
                  <a:srgbClr val="000000"/>
                </a:solidFill>
                <a:latin typeface="HY견고딕"/>
                <a:ea typeface="HY견고딕"/>
              </a:rPr>
              <a:t> </a:t>
            </a:r>
            <a:r>
              <a:rPr lang="en-US" altLang="ko-KR" sz="2801" b="1" kern="0" dirty="0" err="1">
                <a:solidFill>
                  <a:srgbClr val="000000"/>
                </a:solidFill>
                <a:latin typeface="HY견고딕"/>
                <a:ea typeface="HY견고딕"/>
              </a:rPr>
              <a:t>i</a:t>
            </a:r>
            <a:r>
              <a:rPr lang="en-US" altLang="ko-KR" sz="2801" b="1" kern="0" dirty="0">
                <a:solidFill>
                  <a:srgbClr val="000000"/>
                </a:solidFill>
                <a:latin typeface="HY견고딕"/>
                <a:ea typeface="HY견고딕"/>
              </a:rPr>
              <a:t> = 0; </a:t>
            </a:r>
            <a:r>
              <a:rPr lang="en-US" altLang="ko-KR" sz="2801" b="1" kern="0" dirty="0" err="1">
                <a:solidFill>
                  <a:srgbClr val="000000"/>
                </a:solidFill>
                <a:latin typeface="HY견고딕"/>
                <a:ea typeface="HY견고딕"/>
              </a:rPr>
              <a:t>i</a:t>
            </a:r>
            <a:r>
              <a:rPr lang="en-US" altLang="ko-KR" sz="2801" b="1" kern="0" dirty="0">
                <a:solidFill>
                  <a:srgbClr val="000000"/>
                </a:solidFill>
                <a:latin typeface="HY견고딕"/>
                <a:ea typeface="HY견고딕"/>
              </a:rPr>
              <a:t> &lt; 8; </a:t>
            </a:r>
            <a:r>
              <a:rPr lang="en-US" altLang="ko-KR" sz="2801" b="1" kern="0" dirty="0" err="1">
                <a:solidFill>
                  <a:srgbClr val="000000"/>
                </a:solidFill>
                <a:latin typeface="HY견고딕"/>
                <a:ea typeface="HY견고딕"/>
              </a:rPr>
              <a:t>i</a:t>
            </a:r>
            <a:r>
              <a:rPr lang="en-US" altLang="ko-KR" sz="2801" b="1" kern="0" dirty="0">
                <a:solidFill>
                  <a:srgbClr val="000000"/>
                </a:solidFill>
                <a:latin typeface="HY견고딕"/>
                <a:ea typeface="HY견고딕"/>
              </a:rPr>
              <a:t>++)</a:t>
            </a:r>
          </a:p>
          <a:p>
            <a:pPr algn="just" defTabSz="914583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1" b="1" kern="0" dirty="0">
                <a:solidFill>
                  <a:srgbClr val="000000"/>
                </a:solidFill>
                <a:latin typeface="HY견고딕"/>
                <a:ea typeface="HY견고딕"/>
              </a:rPr>
              <a:t>  </a:t>
            </a:r>
            <a:r>
              <a:rPr lang="en-US" altLang="ko-KR" sz="2801" b="1" kern="0" dirty="0" err="1">
                <a:solidFill>
                  <a:srgbClr val="000000"/>
                </a:solidFill>
                <a:latin typeface="HY견고딕"/>
                <a:ea typeface="HY견고딕"/>
              </a:rPr>
              <a:t>pinMode</a:t>
            </a:r>
            <a:r>
              <a:rPr lang="en-US" altLang="ko-KR" sz="2801" b="1" kern="0" dirty="0">
                <a:solidFill>
                  <a:srgbClr val="000000"/>
                </a:solidFill>
                <a:latin typeface="HY견고딕"/>
                <a:ea typeface="HY견고딕"/>
              </a:rPr>
              <a:t>(pins[</a:t>
            </a:r>
            <a:r>
              <a:rPr lang="en-US" altLang="ko-KR" sz="2801" b="1" kern="0" dirty="0" err="1">
                <a:solidFill>
                  <a:srgbClr val="000000"/>
                </a:solidFill>
                <a:latin typeface="HY견고딕"/>
                <a:ea typeface="HY견고딕"/>
              </a:rPr>
              <a:t>i</a:t>
            </a:r>
            <a:r>
              <a:rPr lang="en-US" altLang="ko-KR" sz="2801" b="1" kern="0" dirty="0">
                <a:solidFill>
                  <a:srgbClr val="000000"/>
                </a:solidFill>
                <a:latin typeface="HY견고딕"/>
                <a:ea typeface="HY견고딕"/>
              </a:rPr>
              <a:t>], OUTPUT);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27649"/>
          <p:cNvSpPr txBox="1"/>
          <p:nvPr/>
        </p:nvSpPr>
        <p:spPr>
          <a:xfrm>
            <a:off x="857227" y="214519"/>
            <a:ext cx="6068977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FND 1개 직접 제어 </a:t>
            </a:r>
            <a:r>
              <a:rPr lang="ko-KR" altLang="en-US" sz="3601" b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(prog 1)</a:t>
            </a:r>
            <a:endParaRPr lang="ko-KR" altLang="en-US" sz="3601">
              <a:solidFill>
                <a:srgbClr val="FF0000">
                  <a:alpha val="100000"/>
                </a:srgbClr>
              </a:solidFill>
              <a:latin typeface="Arial"/>
              <a:ea typeface="HY견고딕"/>
            </a:endParaRPr>
          </a:p>
        </p:txBody>
      </p:sp>
      <p:sp>
        <p:nvSpPr>
          <p:cNvPr id="27651" name="직사각형 1"/>
          <p:cNvSpPr/>
          <p:nvPr/>
        </p:nvSpPr>
        <p:spPr>
          <a:xfrm>
            <a:off x="330102" y="1850568"/>
            <a:ext cx="8264545" cy="4094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583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1" b="1" kern="0" dirty="0">
                <a:solidFill>
                  <a:srgbClr val="000000"/>
                </a:solidFill>
                <a:latin typeface="HY견고딕"/>
                <a:ea typeface="HY견고딕"/>
              </a:rPr>
              <a:t>void loop( )</a:t>
            </a:r>
          </a:p>
          <a:p>
            <a:pPr algn="just" defTabSz="914583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1" b="1" kern="0" dirty="0">
                <a:solidFill>
                  <a:srgbClr val="000000"/>
                </a:solidFill>
                <a:latin typeface="HY견고딕"/>
                <a:ea typeface="HY견고딕"/>
              </a:rPr>
              <a:t>{</a:t>
            </a:r>
          </a:p>
          <a:p>
            <a:pPr algn="just" defTabSz="914583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1" b="1" kern="0" dirty="0">
                <a:solidFill>
                  <a:srgbClr val="000000"/>
                </a:solidFill>
                <a:latin typeface="HY견고딕"/>
                <a:ea typeface="HY견고딕"/>
              </a:rPr>
              <a:t> for(int </a:t>
            </a:r>
            <a:r>
              <a:rPr lang="en-US" altLang="ko-KR" sz="3201" b="1" kern="0" dirty="0" err="1">
                <a:solidFill>
                  <a:srgbClr val="000000"/>
                </a:solidFill>
                <a:latin typeface="HY견고딕"/>
                <a:ea typeface="HY견고딕"/>
              </a:rPr>
              <a:t>i</a:t>
            </a:r>
            <a:r>
              <a:rPr lang="en-US" altLang="ko-KR" sz="3201" b="1" kern="0" dirty="0">
                <a:solidFill>
                  <a:srgbClr val="000000"/>
                </a:solidFill>
                <a:latin typeface="HY견고딕"/>
                <a:ea typeface="HY견고딕"/>
              </a:rPr>
              <a:t> = 0; </a:t>
            </a:r>
            <a:r>
              <a:rPr lang="en-US" altLang="ko-KR" sz="3201" b="1" kern="0" dirty="0" err="1">
                <a:solidFill>
                  <a:srgbClr val="000000"/>
                </a:solidFill>
                <a:latin typeface="HY견고딕"/>
                <a:ea typeface="HY견고딕"/>
              </a:rPr>
              <a:t>i</a:t>
            </a:r>
            <a:r>
              <a:rPr lang="en-US" altLang="ko-KR" sz="3201" b="1" kern="0" dirty="0">
                <a:solidFill>
                  <a:srgbClr val="000000"/>
                </a:solidFill>
                <a:latin typeface="HY견고딕"/>
                <a:ea typeface="HY견고딕"/>
              </a:rPr>
              <a:t> &lt;= 9; </a:t>
            </a:r>
            <a:r>
              <a:rPr lang="en-US" altLang="ko-KR" sz="3201" b="1" kern="0" dirty="0" err="1">
                <a:solidFill>
                  <a:srgbClr val="000000"/>
                </a:solidFill>
                <a:latin typeface="HY견고딕"/>
                <a:ea typeface="HY견고딕"/>
              </a:rPr>
              <a:t>i</a:t>
            </a:r>
            <a:r>
              <a:rPr lang="en-US" altLang="ko-KR" sz="3201" b="1" kern="0" dirty="0">
                <a:solidFill>
                  <a:srgbClr val="000000"/>
                </a:solidFill>
                <a:latin typeface="HY견고딕"/>
                <a:ea typeface="HY견고딕"/>
              </a:rPr>
              <a:t>++)</a:t>
            </a:r>
          </a:p>
          <a:p>
            <a:pPr algn="just" defTabSz="914583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1" b="1" kern="0" dirty="0">
                <a:solidFill>
                  <a:srgbClr val="000000"/>
                </a:solidFill>
                <a:latin typeface="HY견고딕"/>
                <a:ea typeface="HY견고딕"/>
              </a:rPr>
              <a:t>  {</a:t>
            </a:r>
          </a:p>
          <a:p>
            <a:pPr algn="just" defTabSz="914583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1" b="1" kern="0" dirty="0">
                <a:solidFill>
                  <a:srgbClr val="000000"/>
                </a:solidFill>
                <a:latin typeface="HY견고딕"/>
                <a:ea typeface="HY견고딕"/>
              </a:rPr>
              <a:t>     </a:t>
            </a:r>
            <a:r>
              <a:rPr lang="en-US" altLang="ko-KR" sz="3201" b="1" kern="0" dirty="0">
                <a:solidFill>
                  <a:srgbClr val="000000"/>
                </a:solidFill>
                <a:latin typeface="HY견고딕"/>
                <a:ea typeface="HY견고딕"/>
              </a:rPr>
              <a:t>for(int j = 0; j &lt; 8; </a:t>
            </a:r>
            <a:r>
              <a:rPr lang="en-US" altLang="ko-KR" sz="3201" b="1" kern="0" dirty="0" err="1">
                <a:solidFill>
                  <a:srgbClr val="000000"/>
                </a:solidFill>
                <a:latin typeface="HY견고딕"/>
                <a:ea typeface="HY견고딕"/>
              </a:rPr>
              <a:t>j++</a:t>
            </a:r>
            <a:r>
              <a:rPr lang="en-US" altLang="ko-KR" sz="3201" b="1" kern="0" dirty="0">
                <a:solidFill>
                  <a:srgbClr val="000000"/>
                </a:solidFill>
                <a:latin typeface="HY견고딕"/>
                <a:ea typeface="HY견고딕"/>
              </a:rPr>
              <a:t>)  </a:t>
            </a:r>
          </a:p>
          <a:p>
            <a:pPr algn="just" defTabSz="914583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1" b="1" kern="0" dirty="0">
                <a:solidFill>
                  <a:srgbClr val="000000"/>
                </a:solidFill>
                <a:latin typeface="HY견고딕"/>
                <a:ea typeface="HY견고딕"/>
              </a:rPr>
              <a:t>     </a:t>
            </a:r>
            <a:r>
              <a:rPr lang="en-US" altLang="ko-KR" sz="2801" b="1" kern="0" dirty="0" err="1">
                <a:solidFill>
                  <a:srgbClr val="000000"/>
                </a:solidFill>
                <a:latin typeface="HY견고딕"/>
                <a:ea typeface="HY견고딕"/>
              </a:rPr>
              <a:t>digitalWrite</a:t>
            </a:r>
            <a:r>
              <a:rPr lang="en-US" altLang="ko-KR" sz="2801" b="1" kern="0" dirty="0">
                <a:solidFill>
                  <a:srgbClr val="000000"/>
                </a:solidFill>
                <a:latin typeface="HY견고딕"/>
                <a:ea typeface="HY견고딕"/>
              </a:rPr>
              <a:t>(pins[j], digits[</a:t>
            </a:r>
            <a:r>
              <a:rPr lang="en-US" altLang="ko-KR" sz="2801" b="1" kern="0" dirty="0" err="1">
                <a:solidFill>
                  <a:srgbClr val="000000"/>
                </a:solidFill>
                <a:latin typeface="HY견고딕"/>
                <a:ea typeface="HY견고딕"/>
              </a:rPr>
              <a:t>i</a:t>
            </a:r>
            <a:r>
              <a:rPr lang="en-US" altLang="ko-KR" sz="2801" b="1" kern="0" dirty="0">
                <a:solidFill>
                  <a:srgbClr val="000000"/>
                </a:solidFill>
                <a:latin typeface="HY견고딕"/>
                <a:ea typeface="HY견고딕"/>
              </a:rPr>
              <a:t>][j]);</a:t>
            </a:r>
          </a:p>
          <a:p>
            <a:pPr algn="just" defTabSz="914583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1" b="1" kern="0" dirty="0">
                <a:solidFill>
                  <a:srgbClr val="000000"/>
                </a:solidFill>
                <a:latin typeface="HY견고딕"/>
                <a:ea typeface="HY견고딕"/>
              </a:rPr>
              <a:t>     delay(1000);</a:t>
            </a:r>
          </a:p>
          <a:p>
            <a:pPr algn="just" defTabSz="914583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1" b="1" kern="0" dirty="0">
                <a:solidFill>
                  <a:srgbClr val="000000"/>
                </a:solidFill>
                <a:latin typeface="HY견고딕"/>
                <a:ea typeface="HY견고딕"/>
              </a:rPr>
              <a:t>  }</a:t>
            </a:r>
          </a:p>
          <a:p>
            <a:pPr algn="just" defTabSz="914583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1" b="1" kern="0" dirty="0">
                <a:solidFill>
                  <a:srgbClr val="000000"/>
                </a:solidFill>
                <a:latin typeface="HY견고딕"/>
                <a:ea typeface="HY견고딕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27649"/>
          <p:cNvSpPr txBox="1"/>
          <p:nvPr/>
        </p:nvSpPr>
        <p:spPr>
          <a:xfrm>
            <a:off x="857227" y="214519"/>
            <a:ext cx="8376043" cy="6464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 dirty="0">
                <a:latin typeface="Arial"/>
                <a:ea typeface="HY견고딕"/>
              </a:rPr>
              <a:t>FND 1개 직접 제어 </a:t>
            </a:r>
            <a:r>
              <a:rPr lang="ko-KR" altLang="en-US" sz="2800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(</a:t>
            </a:r>
            <a:r>
              <a:rPr lang="ko-KR" altLang="en-US" sz="2800" b="1" dirty="0" err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prog</a:t>
            </a:r>
            <a:r>
              <a:rPr lang="ko-KR" altLang="en-US" sz="2800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 1</a:t>
            </a:r>
            <a:r>
              <a:rPr lang="en-US" altLang="ko-KR" sz="2800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..</a:t>
            </a:r>
            <a:r>
              <a:rPr lang="ko-KR" altLang="en-US" sz="2800" b="1" dirty="0" err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아두이노</a:t>
            </a:r>
            <a:r>
              <a:rPr lang="ko-KR" altLang="en-US" sz="2800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 스케치 )</a:t>
            </a:r>
            <a:endParaRPr lang="ko-KR" altLang="en-US" sz="2800" dirty="0">
              <a:solidFill>
                <a:srgbClr val="FF0000">
                  <a:alpha val="100000"/>
                </a:srgbClr>
              </a:solidFill>
              <a:latin typeface="Arial"/>
              <a:ea typeface="HY견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4CAFA6-1E6E-46E0-8C54-253FEE7FD3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3" y="1109828"/>
            <a:ext cx="4292302" cy="562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4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상속 관계로 클래스의 간결화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332" y="2204864"/>
            <a:ext cx="1379047" cy="439640"/>
          </a:xfrm>
          <a:prstGeom prst="wedgeRoundRectCallout">
            <a:avLst>
              <a:gd name="adj1" fmla="val 68436"/>
              <a:gd name="adj2" fmla="val 128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기능이 중복된 </a:t>
            </a:r>
            <a:endParaRPr lang="en-US" altLang="ko-KR" sz="1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 </a:t>
            </a:r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개의 클래스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00279" y="5301208"/>
            <a:ext cx="8208912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559" y="1454232"/>
            <a:ext cx="7369937" cy="269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77388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28673"/>
          <p:cNvSpPr txBox="1"/>
          <p:nvPr/>
        </p:nvSpPr>
        <p:spPr>
          <a:xfrm>
            <a:off x="500044" y="-145789"/>
            <a:ext cx="5162510" cy="646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FND 1개 직접 </a:t>
            </a:r>
            <a:r>
              <a:rPr lang="ko-KR" altLang="en-US" sz="3601" b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(prog 2)</a:t>
            </a:r>
            <a:r>
              <a:rPr lang="ko-KR" altLang="en-US" sz="3601" b="1">
                <a:latin typeface="Arial"/>
                <a:ea typeface="HY견고딕"/>
              </a:rPr>
              <a:t> </a:t>
            </a:r>
            <a:endParaRPr lang="ko-KR" altLang="en-US" sz="3601">
              <a:latin typeface="Arial"/>
              <a:ea typeface="HY견고딕"/>
            </a:endParaRPr>
          </a:p>
        </p:txBody>
      </p:sp>
      <p:sp>
        <p:nvSpPr>
          <p:cNvPr id="28675" name="TextBox 28674"/>
          <p:cNvSpPr txBox="1"/>
          <p:nvPr/>
        </p:nvSpPr>
        <p:spPr>
          <a:xfrm>
            <a:off x="468335" y="2152287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28676" name="TextBox 28675"/>
          <p:cNvSpPr txBox="1"/>
          <p:nvPr/>
        </p:nvSpPr>
        <p:spPr>
          <a:xfrm>
            <a:off x="7848525" y="-578336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28677" name="TextBox 28676"/>
          <p:cNvSpPr txBox="1"/>
          <p:nvPr/>
        </p:nvSpPr>
        <p:spPr>
          <a:xfrm>
            <a:off x="874700" y="500243"/>
            <a:ext cx="8854977" cy="61562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Arial"/>
                <a:ea typeface="HY견고딕"/>
              </a:rPr>
              <a:t> </a:t>
            </a:r>
          </a:p>
          <a:p>
            <a:pPr>
              <a:defRPr/>
            </a:pPr>
            <a:r>
              <a:rPr lang="ko-KR" altLang="en-US" sz="2801" b="1" dirty="0">
                <a:latin typeface="Arial"/>
                <a:ea typeface="HY견고딕"/>
              </a:rPr>
              <a:t> </a:t>
            </a:r>
            <a:r>
              <a:rPr lang="ko-KR" altLang="en-US" sz="2801" b="1" dirty="0" err="1">
                <a:latin typeface="Arial"/>
                <a:ea typeface="HY견고딕"/>
              </a:rPr>
              <a:t>int</a:t>
            </a:r>
            <a:r>
              <a:rPr lang="ko-KR" altLang="en-US" sz="2801" b="1" dirty="0">
                <a:latin typeface="Arial"/>
                <a:ea typeface="HY견고딕"/>
              </a:rPr>
              <a:t> </a:t>
            </a:r>
            <a:r>
              <a:rPr lang="ko-KR" altLang="en-US" sz="2801" b="1" dirty="0" err="1">
                <a:latin typeface="Arial"/>
                <a:ea typeface="HY견고딕"/>
              </a:rPr>
              <a:t>pins</a:t>
            </a:r>
            <a:r>
              <a:rPr lang="ko-KR" altLang="en-US" sz="2801" b="1" dirty="0">
                <a:latin typeface="Arial"/>
                <a:ea typeface="HY견고딕"/>
              </a:rPr>
              <a:t>[ ] = {2, 3, 4, 5, 6, 7, 8, 9};</a:t>
            </a:r>
          </a:p>
          <a:p>
            <a:pPr>
              <a:defRPr/>
            </a:pPr>
            <a:r>
              <a:rPr lang="ko-KR" altLang="en-US" sz="2801" b="1" dirty="0">
                <a:latin typeface="Arial"/>
                <a:ea typeface="HY견고딕"/>
              </a:rPr>
              <a:t> </a:t>
            </a:r>
            <a:r>
              <a:rPr lang="ko-KR" altLang="en-US" sz="2801" b="1" dirty="0" err="1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byte</a:t>
            </a:r>
            <a:r>
              <a:rPr lang="ko-KR" altLang="en-US" sz="2801" b="1" dirty="0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</a:t>
            </a:r>
            <a:r>
              <a:rPr lang="ko-KR" altLang="en-US" sz="2801" b="1" dirty="0" err="1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fnd</a:t>
            </a:r>
            <a:r>
              <a:rPr lang="ko-KR" altLang="en-US" sz="2801" b="1" dirty="0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[10]={0xc0,0xf9,0xa4,0xb0,0x99,0x92,</a:t>
            </a:r>
          </a:p>
          <a:p>
            <a:pPr>
              <a:defRPr/>
            </a:pPr>
            <a:r>
              <a:rPr lang="ko-KR" altLang="en-US" sz="2801" b="1" dirty="0">
                <a:solidFill>
                  <a:srgbClr val="0000FF">
                    <a:alpha val="100000"/>
                  </a:srgbClr>
                </a:solidFill>
                <a:latin typeface="Arial"/>
                <a:ea typeface="HY견고딕"/>
              </a:rPr>
              <a:t>   0x82,0xd8,0x80,0x98}; </a:t>
            </a:r>
            <a:r>
              <a:rPr lang="ko-KR" altLang="en-US" sz="2801" b="1" dirty="0">
                <a:solidFill>
                  <a:srgbClr val="00B050"/>
                </a:solidFill>
                <a:latin typeface="Arial"/>
                <a:ea typeface="HY견고딕"/>
              </a:rPr>
              <a:t>//0~9,     </a:t>
            </a:r>
            <a:r>
              <a:rPr lang="ko-KR" altLang="en-US" sz="2801" b="1" dirty="0" err="1">
                <a:solidFill>
                  <a:srgbClr val="00B050"/>
                </a:solidFill>
                <a:latin typeface="Arial"/>
                <a:ea typeface="HY견고딕"/>
              </a:rPr>
              <a:t>anode</a:t>
            </a:r>
            <a:r>
              <a:rPr lang="ko-KR" altLang="en-US" sz="2801" b="1" dirty="0">
                <a:solidFill>
                  <a:srgbClr val="00B050"/>
                </a:solidFill>
                <a:latin typeface="Arial"/>
                <a:ea typeface="HY견고딕"/>
              </a:rPr>
              <a:t> </a:t>
            </a:r>
            <a:r>
              <a:rPr lang="ko-KR" altLang="en-US" sz="2801" b="1" dirty="0" err="1">
                <a:solidFill>
                  <a:srgbClr val="00B050"/>
                </a:solidFill>
                <a:latin typeface="Arial"/>
                <a:ea typeface="HY견고딕"/>
              </a:rPr>
              <a:t>type</a:t>
            </a:r>
            <a:endParaRPr lang="ko-KR" altLang="en-US" sz="2801" b="1" dirty="0">
              <a:solidFill>
                <a:srgbClr val="00B050"/>
              </a:solidFill>
              <a:latin typeface="Arial"/>
              <a:ea typeface="HY견고딕"/>
            </a:endParaRPr>
          </a:p>
          <a:p>
            <a:pPr>
              <a:defRPr/>
            </a:pPr>
            <a:endParaRPr lang="ko-KR" altLang="en-US" sz="2801" b="1" dirty="0">
              <a:latin typeface="Arial"/>
              <a:ea typeface="HY견고딕"/>
            </a:endParaRPr>
          </a:p>
          <a:p>
            <a:pPr>
              <a:defRPr/>
            </a:pPr>
            <a:r>
              <a:rPr lang="ko-KR" altLang="en-US" sz="2801" b="1" dirty="0">
                <a:solidFill>
                  <a:srgbClr val="C00000">
                    <a:alpha val="100000"/>
                  </a:srgbClr>
                </a:solidFill>
                <a:latin typeface="Arial"/>
                <a:ea typeface="HY견고딕"/>
              </a:rPr>
              <a:t> //</a:t>
            </a:r>
            <a:r>
              <a:rPr lang="ko-KR" altLang="en-US" sz="2801" b="1" dirty="0" err="1">
                <a:solidFill>
                  <a:srgbClr val="C00000">
                    <a:alpha val="100000"/>
                  </a:srgbClr>
                </a:solidFill>
                <a:latin typeface="Arial"/>
                <a:ea typeface="HY견고딕"/>
              </a:rPr>
              <a:t>byte</a:t>
            </a:r>
            <a:r>
              <a:rPr lang="ko-KR" altLang="en-US" sz="2801" b="1" dirty="0">
                <a:solidFill>
                  <a:srgbClr val="C00000">
                    <a:alpha val="100000"/>
                  </a:srgbClr>
                </a:solidFill>
                <a:latin typeface="Arial"/>
                <a:ea typeface="HY견고딕"/>
              </a:rPr>
              <a:t> </a:t>
            </a:r>
            <a:r>
              <a:rPr lang="ko-KR" altLang="en-US" sz="2801" b="1" dirty="0" err="1">
                <a:solidFill>
                  <a:srgbClr val="C00000">
                    <a:alpha val="100000"/>
                  </a:srgbClr>
                </a:solidFill>
                <a:latin typeface="Arial"/>
                <a:ea typeface="HY견고딕"/>
              </a:rPr>
              <a:t>fnd</a:t>
            </a:r>
            <a:r>
              <a:rPr lang="ko-KR" altLang="en-US" sz="2801" b="1" dirty="0">
                <a:solidFill>
                  <a:srgbClr val="C00000">
                    <a:alpha val="100000"/>
                  </a:srgbClr>
                </a:solidFill>
                <a:latin typeface="Arial"/>
                <a:ea typeface="HY견고딕"/>
              </a:rPr>
              <a:t>[10]={0x3f,0x06,0x5b,0x4f,0x66,0x6d,</a:t>
            </a:r>
          </a:p>
          <a:p>
            <a:pPr>
              <a:defRPr/>
            </a:pPr>
            <a:r>
              <a:rPr lang="ko-KR" altLang="en-US" sz="2801" b="1" dirty="0">
                <a:solidFill>
                  <a:srgbClr val="C00000">
                    <a:alpha val="100000"/>
                  </a:srgbClr>
                </a:solidFill>
                <a:latin typeface="Arial"/>
                <a:ea typeface="HY견고딕"/>
              </a:rPr>
              <a:t>//0x7d, 0x27,0x7f,0x67};</a:t>
            </a:r>
            <a:r>
              <a:rPr lang="ko-KR" altLang="en-US" sz="2801" b="1" dirty="0">
                <a:latin typeface="Arial"/>
                <a:ea typeface="HY견고딕"/>
              </a:rPr>
              <a:t> </a:t>
            </a:r>
            <a:r>
              <a:rPr lang="ko-KR" altLang="en-US" sz="2801" b="1" dirty="0">
                <a:solidFill>
                  <a:srgbClr val="00B050"/>
                </a:solidFill>
                <a:latin typeface="Arial"/>
                <a:ea typeface="HY견고딕"/>
              </a:rPr>
              <a:t>//0~9,    </a:t>
            </a:r>
            <a:r>
              <a:rPr lang="ko-KR" altLang="en-US" sz="2801" b="1" dirty="0" err="1">
                <a:solidFill>
                  <a:srgbClr val="00B050"/>
                </a:solidFill>
                <a:latin typeface="Arial"/>
                <a:ea typeface="HY견고딕"/>
              </a:rPr>
              <a:t>cathod</a:t>
            </a:r>
            <a:r>
              <a:rPr lang="ko-KR" altLang="en-US" sz="2801" b="1" dirty="0">
                <a:solidFill>
                  <a:srgbClr val="00B050"/>
                </a:solidFill>
                <a:latin typeface="Arial"/>
                <a:ea typeface="HY견고딕"/>
              </a:rPr>
              <a:t> </a:t>
            </a:r>
            <a:r>
              <a:rPr lang="ko-KR" altLang="en-US" sz="2801" b="1" dirty="0" err="1">
                <a:solidFill>
                  <a:srgbClr val="00B050"/>
                </a:solidFill>
                <a:latin typeface="Arial"/>
                <a:ea typeface="HY견고딕"/>
              </a:rPr>
              <a:t>type</a:t>
            </a:r>
            <a:endParaRPr lang="ko-KR" altLang="en-US" sz="2801" b="1" dirty="0">
              <a:solidFill>
                <a:srgbClr val="00B050"/>
              </a:solidFill>
              <a:latin typeface="Arial"/>
              <a:ea typeface="HY견고딕"/>
            </a:endParaRPr>
          </a:p>
          <a:p>
            <a:pPr>
              <a:defRPr/>
            </a:pPr>
            <a:r>
              <a:rPr lang="ko-KR" altLang="en-US" sz="2801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      </a:t>
            </a:r>
          </a:p>
          <a:p>
            <a:pPr>
              <a:defRPr/>
            </a:pPr>
            <a:r>
              <a:rPr lang="ko-KR" altLang="en-US" sz="2801" b="1" dirty="0" err="1">
                <a:latin typeface="Arial"/>
                <a:ea typeface="HY견고딕"/>
              </a:rPr>
              <a:t>void</a:t>
            </a:r>
            <a:r>
              <a:rPr lang="ko-KR" altLang="en-US" sz="2801" b="1" dirty="0">
                <a:latin typeface="Arial"/>
                <a:ea typeface="HY견고딕"/>
              </a:rPr>
              <a:t> </a:t>
            </a:r>
            <a:r>
              <a:rPr lang="ko-KR" altLang="en-US" sz="2801" b="1" dirty="0" err="1">
                <a:latin typeface="Arial"/>
                <a:ea typeface="HY견고딕"/>
              </a:rPr>
              <a:t>setup</a:t>
            </a:r>
            <a:r>
              <a:rPr lang="ko-KR" altLang="en-US" sz="2801" b="1" dirty="0">
                <a:latin typeface="Arial"/>
                <a:ea typeface="HY견고딕"/>
              </a:rPr>
              <a:t>( )</a:t>
            </a:r>
          </a:p>
          <a:p>
            <a:pPr>
              <a:defRPr/>
            </a:pPr>
            <a:r>
              <a:rPr lang="ko-KR" altLang="en-US" sz="2801" b="1" dirty="0">
                <a:latin typeface="Arial"/>
                <a:ea typeface="HY견고딕"/>
              </a:rPr>
              <a:t>{</a:t>
            </a:r>
          </a:p>
          <a:p>
            <a:pPr>
              <a:defRPr/>
            </a:pPr>
            <a:r>
              <a:rPr lang="ko-KR" altLang="en-US" sz="2801" b="1" dirty="0">
                <a:latin typeface="Arial"/>
                <a:ea typeface="HY견고딕"/>
              </a:rPr>
              <a:t> </a:t>
            </a:r>
            <a:r>
              <a:rPr lang="ko-KR" altLang="en-US" sz="3201" b="1" dirty="0" err="1">
                <a:latin typeface="Arial"/>
                <a:ea typeface="HY견고딕"/>
              </a:rPr>
              <a:t>for</a:t>
            </a:r>
            <a:r>
              <a:rPr lang="ko-KR" altLang="en-US" sz="3201" b="1" dirty="0">
                <a:latin typeface="Arial"/>
                <a:ea typeface="HY견고딕"/>
              </a:rPr>
              <a:t>(</a:t>
            </a:r>
            <a:r>
              <a:rPr lang="ko-KR" altLang="en-US" sz="3201" b="1" dirty="0" err="1">
                <a:latin typeface="Arial"/>
                <a:ea typeface="HY견고딕"/>
              </a:rPr>
              <a:t>int</a:t>
            </a:r>
            <a:r>
              <a:rPr lang="ko-KR" altLang="en-US" sz="3201" b="1" dirty="0">
                <a:latin typeface="Arial"/>
                <a:ea typeface="HY견고딕"/>
              </a:rPr>
              <a:t> </a:t>
            </a:r>
            <a:r>
              <a:rPr lang="ko-KR" altLang="en-US" sz="3201" b="1" dirty="0" err="1">
                <a:latin typeface="Arial"/>
                <a:ea typeface="HY견고딕"/>
              </a:rPr>
              <a:t>i</a:t>
            </a:r>
            <a:r>
              <a:rPr lang="ko-KR" altLang="en-US" sz="3201" b="1" dirty="0">
                <a:latin typeface="Arial"/>
                <a:ea typeface="HY견고딕"/>
              </a:rPr>
              <a:t> = 0; </a:t>
            </a:r>
            <a:r>
              <a:rPr lang="ko-KR" altLang="en-US" sz="3201" b="1" dirty="0" err="1">
                <a:latin typeface="Arial"/>
                <a:ea typeface="HY견고딕"/>
              </a:rPr>
              <a:t>i</a:t>
            </a:r>
            <a:r>
              <a:rPr lang="ko-KR" altLang="en-US" sz="3201" b="1" dirty="0">
                <a:latin typeface="Arial"/>
                <a:ea typeface="HY견고딕"/>
              </a:rPr>
              <a:t> &lt; 8; </a:t>
            </a:r>
            <a:r>
              <a:rPr lang="ko-KR" altLang="en-US" sz="3201" b="1" dirty="0" err="1">
                <a:latin typeface="Arial"/>
                <a:ea typeface="HY견고딕"/>
              </a:rPr>
              <a:t>i</a:t>
            </a:r>
            <a:r>
              <a:rPr lang="ko-KR" altLang="en-US" sz="3201" b="1" dirty="0">
                <a:latin typeface="Arial"/>
                <a:ea typeface="HY견고딕"/>
              </a:rPr>
              <a:t>++)</a:t>
            </a:r>
          </a:p>
          <a:p>
            <a:pPr>
              <a:defRPr/>
            </a:pPr>
            <a:r>
              <a:rPr lang="ko-KR" altLang="en-US" sz="2801" b="1" dirty="0">
                <a:latin typeface="Arial"/>
                <a:ea typeface="HY견고딕"/>
              </a:rPr>
              <a:t>   </a:t>
            </a:r>
            <a:r>
              <a:rPr lang="ko-KR" altLang="en-US" sz="2801" b="1" dirty="0" err="1">
                <a:latin typeface="Arial"/>
                <a:ea typeface="HY견고딕"/>
              </a:rPr>
              <a:t>pinMode</a:t>
            </a:r>
            <a:r>
              <a:rPr lang="ko-KR" altLang="en-US" sz="2801" b="1" dirty="0">
                <a:latin typeface="Arial"/>
                <a:ea typeface="HY견고딕"/>
              </a:rPr>
              <a:t>(</a:t>
            </a:r>
            <a:r>
              <a:rPr lang="ko-KR" altLang="en-US" sz="2801" b="1" dirty="0" err="1">
                <a:latin typeface="Arial"/>
                <a:ea typeface="HY견고딕"/>
              </a:rPr>
              <a:t>pins</a:t>
            </a:r>
            <a:r>
              <a:rPr lang="ko-KR" altLang="en-US" sz="2801" b="1" dirty="0">
                <a:latin typeface="Arial"/>
                <a:ea typeface="HY견고딕"/>
              </a:rPr>
              <a:t>[</a:t>
            </a:r>
            <a:r>
              <a:rPr lang="ko-KR" altLang="en-US" sz="2801" b="1" dirty="0" err="1">
                <a:latin typeface="Arial"/>
                <a:ea typeface="HY견고딕"/>
              </a:rPr>
              <a:t>i</a:t>
            </a:r>
            <a:r>
              <a:rPr lang="ko-KR" altLang="en-US" sz="2801" b="1" dirty="0">
                <a:latin typeface="Arial"/>
                <a:ea typeface="HY견고딕"/>
              </a:rPr>
              <a:t>], OUTPUT);</a:t>
            </a:r>
          </a:p>
          <a:p>
            <a:pPr>
              <a:defRPr/>
            </a:pPr>
            <a:r>
              <a:rPr lang="ko-KR" altLang="en-US" sz="2801" b="1" dirty="0">
                <a:latin typeface="Arial"/>
                <a:ea typeface="HY견고딕"/>
              </a:rPr>
              <a:t>}</a:t>
            </a:r>
          </a:p>
          <a:p>
            <a:pPr>
              <a:defRPr/>
            </a:pPr>
            <a:endParaRPr lang="ko-KR" altLang="en-US" b="1" dirty="0">
              <a:latin typeface="Arial"/>
              <a:ea typeface="HY견고딕"/>
            </a:endParaRPr>
          </a:p>
          <a:p>
            <a:pPr>
              <a:defRPr/>
            </a:pPr>
            <a:endParaRPr lang="ko-KR" altLang="en-US" b="1" dirty="0">
              <a:latin typeface="Arial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29697"/>
          <p:cNvSpPr txBox="1"/>
          <p:nvPr/>
        </p:nvSpPr>
        <p:spPr>
          <a:xfrm>
            <a:off x="900102" y="116096"/>
            <a:ext cx="6864291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FND 1개 직접 제어 </a:t>
            </a:r>
            <a:r>
              <a:rPr lang="ko-KR" altLang="en-US" sz="3601" b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(program 2)</a:t>
            </a:r>
            <a:r>
              <a:rPr lang="ko-KR" altLang="en-US" sz="3601" b="1">
                <a:latin typeface="Arial"/>
                <a:ea typeface="HY견고딕"/>
              </a:rPr>
              <a:t> </a:t>
            </a:r>
            <a:endParaRPr lang="ko-KR" altLang="en-US" sz="3601">
              <a:latin typeface="Arial"/>
              <a:ea typeface="HY견고딕"/>
            </a:endParaRPr>
          </a:p>
        </p:txBody>
      </p:sp>
      <p:sp>
        <p:nvSpPr>
          <p:cNvPr id="29699" name="TextBox 29698"/>
          <p:cNvSpPr txBox="1"/>
          <p:nvPr/>
        </p:nvSpPr>
        <p:spPr>
          <a:xfrm>
            <a:off x="468335" y="2152287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29700" name="TextBox 29699"/>
          <p:cNvSpPr txBox="1"/>
          <p:nvPr/>
        </p:nvSpPr>
        <p:spPr>
          <a:xfrm>
            <a:off x="7848525" y="-578336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29701" name="TextBox 29700"/>
          <p:cNvSpPr txBox="1"/>
          <p:nvPr/>
        </p:nvSpPr>
        <p:spPr>
          <a:xfrm>
            <a:off x="756036" y="1487152"/>
            <a:ext cx="8064464" cy="34480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dirty="0">
                <a:latin typeface="Arial"/>
                <a:ea typeface="HY견고딕"/>
              </a:rPr>
              <a:t> </a:t>
            </a:r>
          </a:p>
          <a:p>
            <a:pPr>
              <a:defRPr/>
            </a:pPr>
            <a:r>
              <a:rPr lang="ko-KR" altLang="en-US" sz="2801" b="1" dirty="0" err="1">
                <a:latin typeface="Arial"/>
                <a:ea typeface="HY견고딕"/>
              </a:rPr>
              <a:t>void</a:t>
            </a:r>
            <a:r>
              <a:rPr lang="ko-KR" altLang="en-US" sz="2801" b="1" dirty="0">
                <a:latin typeface="Arial"/>
                <a:ea typeface="HY견고딕"/>
              </a:rPr>
              <a:t> </a:t>
            </a:r>
            <a:r>
              <a:rPr lang="ko-KR" altLang="en-US" sz="2801" b="1" dirty="0" err="1">
                <a:latin typeface="Arial"/>
                <a:ea typeface="HY견고딕"/>
              </a:rPr>
              <a:t>NumberDisplay</a:t>
            </a:r>
            <a:r>
              <a:rPr lang="ko-KR" altLang="en-US" sz="2801" b="1" dirty="0">
                <a:latin typeface="Arial"/>
                <a:ea typeface="HY견고딕"/>
              </a:rPr>
              <a:t>(</a:t>
            </a:r>
            <a:r>
              <a:rPr lang="ko-KR" altLang="en-US" sz="2801" b="1" dirty="0" err="1">
                <a:latin typeface="Arial"/>
                <a:ea typeface="HY견고딕"/>
              </a:rPr>
              <a:t>int</a:t>
            </a:r>
            <a:r>
              <a:rPr lang="ko-KR" altLang="en-US" sz="2801" b="1" dirty="0">
                <a:latin typeface="Arial"/>
                <a:ea typeface="HY견고딕"/>
              </a:rPr>
              <a:t> </a:t>
            </a:r>
            <a:r>
              <a:rPr lang="ko-KR" altLang="en-US" sz="2801" b="1" dirty="0" err="1">
                <a:latin typeface="Arial"/>
                <a:ea typeface="HY견고딕"/>
              </a:rPr>
              <a:t>num</a:t>
            </a:r>
            <a:r>
              <a:rPr lang="ko-KR" altLang="en-US" sz="2801" b="1" dirty="0">
                <a:latin typeface="Arial"/>
                <a:ea typeface="HY견고딕"/>
              </a:rPr>
              <a:t>)     </a:t>
            </a:r>
          </a:p>
          <a:p>
            <a:pPr>
              <a:defRPr/>
            </a:pPr>
            <a:r>
              <a:rPr lang="ko-KR" altLang="en-US" sz="2801" b="1" dirty="0">
                <a:latin typeface="Arial"/>
                <a:ea typeface="HY견고딕"/>
              </a:rPr>
              <a:t> {</a:t>
            </a:r>
          </a:p>
          <a:p>
            <a:pPr>
              <a:defRPr/>
            </a:pPr>
            <a:r>
              <a:rPr lang="ko-KR" altLang="en-US" sz="2801" b="1" dirty="0">
                <a:latin typeface="Arial"/>
                <a:ea typeface="HY견고딕"/>
              </a:rPr>
              <a:t>    </a:t>
            </a:r>
            <a:r>
              <a:rPr lang="ko-KR" altLang="en-US" sz="3201" b="1" dirty="0" err="1">
                <a:latin typeface="Arial"/>
                <a:ea typeface="HY견고딕"/>
              </a:rPr>
              <a:t>for</a:t>
            </a:r>
            <a:r>
              <a:rPr lang="ko-KR" altLang="en-US" sz="3201" b="1" dirty="0">
                <a:latin typeface="Arial"/>
                <a:ea typeface="HY견고딕"/>
              </a:rPr>
              <a:t>(</a:t>
            </a:r>
            <a:r>
              <a:rPr lang="ko-KR" altLang="en-US" sz="3201" b="1" dirty="0" err="1">
                <a:latin typeface="Arial"/>
                <a:ea typeface="HY견고딕"/>
              </a:rPr>
              <a:t>int</a:t>
            </a:r>
            <a:r>
              <a:rPr lang="ko-KR" altLang="en-US" sz="3201" b="1" dirty="0">
                <a:latin typeface="Arial"/>
                <a:ea typeface="HY견고딕"/>
              </a:rPr>
              <a:t> </a:t>
            </a:r>
            <a:r>
              <a:rPr lang="ko-KR" altLang="en-US" sz="3201" b="1" dirty="0" err="1">
                <a:latin typeface="Arial"/>
                <a:ea typeface="HY견고딕"/>
              </a:rPr>
              <a:t>j</a:t>
            </a:r>
            <a:r>
              <a:rPr lang="ko-KR" altLang="en-US" sz="3201" b="1" dirty="0">
                <a:latin typeface="Arial"/>
                <a:ea typeface="HY견고딕"/>
              </a:rPr>
              <a:t>=0; </a:t>
            </a:r>
            <a:r>
              <a:rPr lang="ko-KR" altLang="en-US" sz="3201" b="1" dirty="0" err="1">
                <a:latin typeface="Arial"/>
                <a:ea typeface="HY견고딕"/>
              </a:rPr>
              <a:t>j</a:t>
            </a:r>
            <a:r>
              <a:rPr lang="ko-KR" altLang="en-US" sz="3201" b="1" dirty="0">
                <a:latin typeface="Arial"/>
                <a:ea typeface="HY견고딕"/>
              </a:rPr>
              <a:t> &lt;=8; </a:t>
            </a:r>
            <a:r>
              <a:rPr lang="ko-KR" altLang="en-US" sz="3201" b="1" dirty="0" err="1">
                <a:latin typeface="Arial"/>
                <a:ea typeface="HY견고딕"/>
              </a:rPr>
              <a:t>j</a:t>
            </a:r>
            <a:r>
              <a:rPr lang="ko-KR" altLang="en-US" sz="3201" b="1" dirty="0">
                <a:latin typeface="Arial"/>
                <a:ea typeface="HY견고딕"/>
              </a:rPr>
              <a:t>++)</a:t>
            </a:r>
          </a:p>
          <a:p>
            <a:pPr>
              <a:defRPr/>
            </a:pPr>
            <a:r>
              <a:rPr lang="ko-KR" altLang="en-US" sz="2801" b="1" dirty="0">
                <a:latin typeface="Arial"/>
                <a:ea typeface="HY견고딕"/>
              </a:rPr>
              <a:t>        </a:t>
            </a:r>
            <a:r>
              <a:rPr lang="ko-KR" altLang="en-US" sz="2801" b="1" dirty="0" err="1">
                <a:latin typeface="Arial"/>
                <a:ea typeface="HY견고딕"/>
              </a:rPr>
              <a:t>digitalWrite</a:t>
            </a:r>
            <a:r>
              <a:rPr lang="ko-KR" altLang="en-US" sz="2801" b="1" dirty="0">
                <a:latin typeface="Arial"/>
                <a:ea typeface="HY견고딕"/>
              </a:rPr>
              <a:t>(</a:t>
            </a:r>
            <a:r>
              <a:rPr lang="ko-KR" altLang="en-US" sz="2801" b="1" dirty="0" err="1">
                <a:latin typeface="Arial"/>
                <a:ea typeface="HY견고딕"/>
              </a:rPr>
              <a:t>pins</a:t>
            </a:r>
            <a:r>
              <a:rPr lang="ko-KR" altLang="en-US" sz="2801" b="1" dirty="0">
                <a:latin typeface="Arial"/>
                <a:ea typeface="HY견고딕"/>
              </a:rPr>
              <a:t>[</a:t>
            </a:r>
            <a:r>
              <a:rPr lang="ko-KR" altLang="en-US" sz="2801" b="1" dirty="0" err="1">
                <a:latin typeface="Arial"/>
                <a:ea typeface="HY견고딕"/>
              </a:rPr>
              <a:t>j</a:t>
            </a:r>
            <a:r>
              <a:rPr lang="ko-KR" altLang="en-US" sz="2801" b="1" dirty="0">
                <a:latin typeface="Arial"/>
                <a:ea typeface="HY견고딕"/>
              </a:rPr>
              <a:t>], </a:t>
            </a:r>
            <a:r>
              <a:rPr lang="ko-KR" altLang="en-US" sz="2801" b="1" dirty="0" err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bitRead</a:t>
            </a:r>
            <a:r>
              <a:rPr lang="ko-KR" altLang="en-US" sz="2801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(</a:t>
            </a:r>
            <a:r>
              <a:rPr lang="ko-KR" altLang="en-US" sz="2801" b="1" dirty="0" err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fnd</a:t>
            </a:r>
            <a:r>
              <a:rPr lang="ko-KR" altLang="en-US" sz="2801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[</a:t>
            </a:r>
            <a:r>
              <a:rPr lang="ko-KR" altLang="en-US" sz="2801" b="1" dirty="0" err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num</a:t>
            </a:r>
            <a:r>
              <a:rPr lang="ko-KR" altLang="en-US" sz="2801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],</a:t>
            </a:r>
            <a:r>
              <a:rPr lang="ko-KR" altLang="en-US" sz="2801" b="1" dirty="0" err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j</a:t>
            </a:r>
            <a:r>
              <a:rPr lang="ko-KR" altLang="en-US" sz="2801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));</a:t>
            </a:r>
          </a:p>
          <a:p>
            <a:pPr>
              <a:defRPr/>
            </a:pPr>
            <a:r>
              <a:rPr lang="ko-KR" altLang="en-US" sz="2801" b="1" dirty="0">
                <a:latin typeface="Arial"/>
                <a:ea typeface="HY견고딕"/>
              </a:rPr>
              <a:t>}</a:t>
            </a:r>
          </a:p>
          <a:p>
            <a:pPr>
              <a:defRPr/>
            </a:pPr>
            <a:endParaRPr lang="ko-KR" altLang="en-US" sz="2801" b="1" dirty="0">
              <a:latin typeface="Arial"/>
              <a:ea typeface="HY견고딕"/>
            </a:endParaRPr>
          </a:p>
          <a:p>
            <a:pPr>
              <a:defRPr/>
            </a:pPr>
            <a:r>
              <a:rPr lang="ko-KR" altLang="en-US" sz="2801" b="1" dirty="0">
                <a:latin typeface="Arial"/>
                <a:ea typeface="HY견고딕"/>
              </a:rPr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30721"/>
          <p:cNvSpPr txBox="1"/>
          <p:nvPr/>
        </p:nvSpPr>
        <p:spPr>
          <a:xfrm>
            <a:off x="900102" y="116096"/>
            <a:ext cx="6864291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FND 1개 직접 제어 </a:t>
            </a:r>
            <a:r>
              <a:rPr lang="ko-KR" altLang="en-US" sz="3601" b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(program 2)</a:t>
            </a:r>
            <a:r>
              <a:rPr lang="ko-KR" altLang="en-US" sz="3601" b="1">
                <a:latin typeface="Arial"/>
                <a:ea typeface="HY견고딕"/>
              </a:rPr>
              <a:t> </a:t>
            </a:r>
            <a:endParaRPr lang="ko-KR" altLang="en-US" sz="3601">
              <a:latin typeface="Arial"/>
              <a:ea typeface="HY견고딕"/>
            </a:endParaRPr>
          </a:p>
        </p:txBody>
      </p:sp>
      <p:sp>
        <p:nvSpPr>
          <p:cNvPr id="30723" name="TextBox 30722"/>
          <p:cNvSpPr txBox="1"/>
          <p:nvPr/>
        </p:nvSpPr>
        <p:spPr>
          <a:xfrm>
            <a:off x="468335" y="2152287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30724" name="TextBox 30723"/>
          <p:cNvSpPr txBox="1"/>
          <p:nvPr/>
        </p:nvSpPr>
        <p:spPr>
          <a:xfrm>
            <a:off x="7848525" y="-578336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30725" name="TextBox 30724"/>
          <p:cNvSpPr txBox="1"/>
          <p:nvPr/>
        </p:nvSpPr>
        <p:spPr>
          <a:xfrm>
            <a:off x="976306" y="908229"/>
            <a:ext cx="6769049" cy="43100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dirty="0">
                <a:latin typeface="Arial"/>
                <a:ea typeface="HY견고딕"/>
              </a:rPr>
              <a:t> </a:t>
            </a:r>
          </a:p>
          <a:p>
            <a:pPr>
              <a:defRPr/>
            </a:pPr>
            <a:endParaRPr lang="ko-KR" altLang="en-US" sz="2801" b="1" dirty="0">
              <a:latin typeface="Arial"/>
              <a:ea typeface="HY견고딕"/>
            </a:endParaRPr>
          </a:p>
          <a:p>
            <a:pPr>
              <a:defRPr/>
            </a:pPr>
            <a:r>
              <a:rPr lang="ko-KR" altLang="en-US" sz="2801" b="1" dirty="0">
                <a:latin typeface="Arial"/>
                <a:ea typeface="HY견고딕"/>
              </a:rPr>
              <a:t>  </a:t>
            </a:r>
            <a:r>
              <a:rPr lang="ko-KR" altLang="en-US" sz="2801" b="1" dirty="0" err="1">
                <a:latin typeface="Arial"/>
                <a:ea typeface="HY견고딕"/>
              </a:rPr>
              <a:t>void</a:t>
            </a:r>
            <a:r>
              <a:rPr lang="ko-KR" altLang="en-US" sz="2801" b="1" dirty="0">
                <a:latin typeface="Arial"/>
                <a:ea typeface="HY견고딕"/>
              </a:rPr>
              <a:t> </a:t>
            </a:r>
            <a:r>
              <a:rPr lang="ko-KR" altLang="en-US" sz="2801" b="1" dirty="0" err="1">
                <a:latin typeface="Arial"/>
                <a:ea typeface="HY견고딕"/>
              </a:rPr>
              <a:t>loop</a:t>
            </a:r>
            <a:r>
              <a:rPr lang="ko-KR" altLang="en-US" sz="2801" b="1" dirty="0">
                <a:latin typeface="Arial"/>
                <a:ea typeface="HY견고딕"/>
              </a:rPr>
              <a:t>()</a:t>
            </a:r>
          </a:p>
          <a:p>
            <a:pPr>
              <a:defRPr/>
            </a:pPr>
            <a:r>
              <a:rPr lang="ko-KR" altLang="en-US" sz="2801" b="1" dirty="0">
                <a:latin typeface="Arial"/>
                <a:ea typeface="HY견고딕"/>
              </a:rPr>
              <a:t>  {</a:t>
            </a:r>
          </a:p>
          <a:p>
            <a:pPr>
              <a:defRPr/>
            </a:pPr>
            <a:r>
              <a:rPr lang="ko-KR" altLang="en-US" sz="2801" b="1" dirty="0">
                <a:latin typeface="Arial"/>
                <a:ea typeface="HY견고딕"/>
              </a:rPr>
              <a:t>     </a:t>
            </a:r>
            <a:r>
              <a:rPr lang="ko-KR" altLang="en-US" sz="3201" b="1" dirty="0" err="1">
                <a:latin typeface="Arial"/>
                <a:ea typeface="HY견고딕"/>
              </a:rPr>
              <a:t>for</a:t>
            </a:r>
            <a:r>
              <a:rPr lang="ko-KR" altLang="en-US" sz="3201" b="1" dirty="0">
                <a:latin typeface="Arial"/>
                <a:ea typeface="HY견고딕"/>
              </a:rPr>
              <a:t>(</a:t>
            </a:r>
            <a:r>
              <a:rPr lang="ko-KR" altLang="en-US" sz="3201" b="1" dirty="0" err="1">
                <a:latin typeface="Arial"/>
                <a:ea typeface="HY견고딕"/>
              </a:rPr>
              <a:t>int</a:t>
            </a:r>
            <a:r>
              <a:rPr lang="ko-KR" altLang="en-US" sz="3201" b="1" dirty="0">
                <a:latin typeface="Arial"/>
                <a:ea typeface="HY견고딕"/>
              </a:rPr>
              <a:t> </a:t>
            </a:r>
            <a:r>
              <a:rPr lang="ko-KR" altLang="en-US" sz="3201" b="1" dirty="0" err="1">
                <a:latin typeface="Arial"/>
                <a:ea typeface="HY견고딕"/>
              </a:rPr>
              <a:t>i</a:t>
            </a:r>
            <a:r>
              <a:rPr lang="ko-KR" altLang="en-US" sz="3201" b="1" dirty="0">
                <a:latin typeface="Arial"/>
                <a:ea typeface="HY견고딕"/>
              </a:rPr>
              <a:t>=0; </a:t>
            </a:r>
            <a:r>
              <a:rPr lang="ko-KR" altLang="en-US" sz="3201" b="1" dirty="0" err="1">
                <a:latin typeface="Arial"/>
                <a:ea typeface="HY견고딕"/>
              </a:rPr>
              <a:t>i</a:t>
            </a:r>
            <a:r>
              <a:rPr lang="ko-KR" altLang="en-US" sz="3201" b="1" dirty="0">
                <a:latin typeface="Arial"/>
                <a:ea typeface="HY견고딕"/>
              </a:rPr>
              <a:t>&lt;= 9; </a:t>
            </a:r>
            <a:r>
              <a:rPr lang="ko-KR" altLang="en-US" sz="3201" b="1" dirty="0" err="1">
                <a:latin typeface="Arial"/>
                <a:ea typeface="HY견고딕"/>
              </a:rPr>
              <a:t>i</a:t>
            </a:r>
            <a:r>
              <a:rPr lang="ko-KR" altLang="en-US" sz="3201" b="1" dirty="0">
                <a:latin typeface="Arial"/>
                <a:ea typeface="HY견고딕"/>
              </a:rPr>
              <a:t>++)</a:t>
            </a:r>
          </a:p>
          <a:p>
            <a:pPr>
              <a:defRPr/>
            </a:pPr>
            <a:r>
              <a:rPr lang="ko-KR" altLang="en-US" sz="2801" b="1" dirty="0">
                <a:latin typeface="Arial"/>
                <a:ea typeface="HY견고딕"/>
              </a:rPr>
              <a:t>       {</a:t>
            </a:r>
          </a:p>
          <a:p>
            <a:pPr>
              <a:defRPr/>
            </a:pPr>
            <a:r>
              <a:rPr lang="ko-KR" altLang="en-US" sz="2801" b="1" dirty="0">
                <a:latin typeface="Arial"/>
                <a:ea typeface="HY견고딕"/>
              </a:rPr>
              <a:t>         </a:t>
            </a:r>
            <a:r>
              <a:rPr lang="ko-KR" altLang="en-US" sz="2801" b="1" dirty="0" err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NumberDisplay</a:t>
            </a:r>
            <a:r>
              <a:rPr lang="ko-KR" altLang="en-US" sz="2801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(</a:t>
            </a:r>
            <a:r>
              <a:rPr lang="ko-KR" altLang="en-US" sz="2801" b="1" dirty="0" err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i</a:t>
            </a:r>
            <a:r>
              <a:rPr lang="ko-KR" altLang="en-US" sz="2801" b="1" dirty="0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);</a:t>
            </a:r>
          </a:p>
          <a:p>
            <a:pPr>
              <a:defRPr/>
            </a:pPr>
            <a:r>
              <a:rPr lang="ko-KR" altLang="en-US" sz="2801" b="1" dirty="0">
                <a:latin typeface="Arial"/>
                <a:ea typeface="HY견고딕"/>
              </a:rPr>
              <a:t>         </a:t>
            </a:r>
            <a:r>
              <a:rPr lang="ko-KR" altLang="en-US" sz="2801" b="1" dirty="0" err="1">
                <a:latin typeface="Arial"/>
                <a:ea typeface="HY견고딕"/>
              </a:rPr>
              <a:t>delay</a:t>
            </a:r>
            <a:r>
              <a:rPr lang="ko-KR" altLang="en-US" sz="2801" b="1" dirty="0">
                <a:latin typeface="Arial"/>
                <a:ea typeface="HY견고딕"/>
              </a:rPr>
              <a:t>(1000);</a:t>
            </a:r>
          </a:p>
          <a:p>
            <a:pPr>
              <a:defRPr/>
            </a:pPr>
            <a:r>
              <a:rPr lang="ko-KR" altLang="en-US" sz="2801" b="1" dirty="0">
                <a:latin typeface="Arial"/>
                <a:ea typeface="HY견고딕"/>
              </a:rPr>
              <a:t>       }      </a:t>
            </a:r>
          </a:p>
          <a:p>
            <a:pPr>
              <a:defRPr/>
            </a:pPr>
            <a:r>
              <a:rPr lang="ko-KR" altLang="en-US" sz="2801" b="1" dirty="0">
                <a:latin typeface="Arial"/>
                <a:ea typeface="HY견고딕"/>
              </a:rPr>
              <a:t>   }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extBox 190465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pic>
        <p:nvPicPr>
          <p:cNvPr id="190467" name="그림 190466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38190" y="4076869"/>
            <a:ext cx="6981751" cy="24193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0468" name="그림 190467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92161" y="1197190"/>
            <a:ext cx="6827779" cy="2647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90469" name="TextBox 190468"/>
          <p:cNvSpPr txBox="1"/>
          <p:nvPr/>
        </p:nvSpPr>
        <p:spPr>
          <a:xfrm>
            <a:off x="857227" y="214519"/>
            <a:ext cx="7364336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아두이노  응용 </a:t>
            </a:r>
            <a:r>
              <a:rPr lang="ko-KR" altLang="en-US" sz="3601" b="1">
                <a:solidFill>
                  <a:srgbClr val="FF3300">
                    <a:alpha val="100000"/>
                  </a:srgbClr>
                </a:solidFill>
                <a:latin typeface="Arial"/>
                <a:ea typeface="HY견고딕"/>
              </a:rPr>
              <a:t>(센서 &amp; 액추에이터)</a:t>
            </a:r>
            <a:endParaRPr lang="ko-KR" altLang="en-US" sz="3601">
              <a:solidFill>
                <a:srgbClr val="FF3300">
                  <a:alpha val="100000"/>
                </a:srgbClr>
              </a:solidFill>
              <a:latin typeface="Arial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TextBox 206849"/>
          <p:cNvSpPr txBox="1"/>
          <p:nvPr/>
        </p:nvSpPr>
        <p:spPr>
          <a:xfrm>
            <a:off x="1" y="44084"/>
            <a:ext cx="184763" cy="36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ctr">
            <a:spAutoFit/>
          </a:bodyPr>
          <a:lstStyle/>
          <a:p>
            <a:pPr>
              <a:defRPr/>
            </a:pPr>
            <a:endParaRPr lang="ko-KR" altLang="en-US">
              <a:latin typeface="Arial"/>
              <a:ea typeface="HY견고딕"/>
            </a:endParaRPr>
          </a:p>
        </p:txBody>
      </p:sp>
      <p:sp>
        <p:nvSpPr>
          <p:cNvPr id="206851" name="TextBox 206850"/>
          <p:cNvSpPr txBox="1"/>
          <p:nvPr/>
        </p:nvSpPr>
        <p:spPr>
          <a:xfrm>
            <a:off x="857228" y="214519"/>
            <a:ext cx="5995954" cy="646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56" tIns="45728" rIns="91456" bIns="45728" anchor="t">
            <a:spAutoFit/>
          </a:bodyPr>
          <a:lstStyle/>
          <a:p>
            <a:pPr>
              <a:defRPr/>
            </a:pPr>
            <a:r>
              <a:rPr lang="ko-KR" altLang="en-US" sz="3601" b="1">
                <a:latin typeface="Arial"/>
                <a:ea typeface="HY견고딕"/>
              </a:rPr>
              <a:t>아두이노 응용 </a:t>
            </a:r>
            <a:r>
              <a:rPr lang="ko-KR" altLang="en-US" sz="3601" b="1">
                <a:solidFill>
                  <a:srgbClr val="FF0000">
                    <a:alpha val="100000"/>
                  </a:srgbClr>
                </a:solidFill>
                <a:latin typeface="Arial"/>
                <a:ea typeface="HY견고딕"/>
              </a:rPr>
              <a:t>(이동 로봇팔) </a:t>
            </a:r>
            <a:endParaRPr lang="ko-KR" altLang="en-US" sz="3601">
              <a:solidFill>
                <a:srgbClr val="FF0000">
                  <a:alpha val="100000"/>
                </a:srgbClr>
              </a:solidFill>
              <a:latin typeface="Arial"/>
              <a:ea typeface="HY견고딕"/>
            </a:endParaRPr>
          </a:p>
        </p:txBody>
      </p:sp>
      <p:pic>
        <p:nvPicPr>
          <p:cNvPr id="206852" name="그림 206851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619213" y="838388"/>
            <a:ext cx="5411779" cy="59308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ndAc>
          <p:endSnd/>
        </p:sndAc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75" y="1772816"/>
            <a:ext cx="841617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상속 관계로 클래스의 간결화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835696" y="3212976"/>
            <a:ext cx="1379047" cy="439640"/>
          </a:xfrm>
          <a:prstGeom prst="wedgeRoundRectCallout">
            <a:avLst>
              <a:gd name="adj1" fmla="val 68436"/>
              <a:gd name="adj2" fmla="val 540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상속 관계로 클래스의 간결화</a:t>
            </a:r>
          </a:p>
        </p:txBody>
      </p:sp>
    </p:spTree>
    <p:extLst>
      <p:ext uri="{BB962C8B-B14F-4D97-AF65-F5344CB8AC3E}">
        <p14:creationId xmlns:p14="http://schemas.microsoft.com/office/powerpoint/2010/main" val="2976755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상속 선언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23431" y="1412776"/>
            <a:ext cx="8153400" cy="4968552"/>
          </a:xfrm>
        </p:spPr>
        <p:txBody>
          <a:bodyPr>
            <a:normAutofit/>
          </a:bodyPr>
          <a:lstStyle/>
          <a:p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Student 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는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Person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클래스의 멤버를 물려받는다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lvl="1"/>
            <a:r>
              <a:rPr lang="en-US" altLang="ko-KR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StudentWorker</a:t>
            </a:r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는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Student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멤버를 물려받는다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lvl="2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Student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가 물려받은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Person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멤버도 함께 물려받는다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3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3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4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83707" y="1281336"/>
            <a:ext cx="7632848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2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class</a:t>
            </a:r>
            <a:r>
              <a:rPr lang="en-US" altLang="ko-KR" sz="2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Student : </a:t>
            </a:r>
            <a:r>
              <a:rPr lang="en-US" altLang="ko-KR" sz="240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public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Person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{ 	</a:t>
            </a:r>
          </a:p>
          <a:p>
            <a:pPr defTabSz="180000" fontAlgn="base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// Person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상속받는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Student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선언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 fontAlgn="base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.....</a:t>
            </a:r>
          </a:p>
          <a:p>
            <a:pPr defTabSz="180000" fontAlgn="base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};</a:t>
            </a:r>
          </a:p>
          <a:p>
            <a:pPr defTabSz="180000" fontAlgn="base"/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 fontAlgn="base"/>
            <a:r>
              <a:rPr lang="en-US" altLang="ko-KR" sz="2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class </a:t>
            </a:r>
            <a:r>
              <a:rPr lang="en-US" altLang="ko-KR" sz="24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StudentWorker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public Student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{ </a:t>
            </a:r>
          </a:p>
          <a:p>
            <a:pPr defTabSz="180000" fontAlgn="base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Student</a:t>
            </a:r>
            <a:r>
              <a:rPr lang="ko-KR" altLang="en-US" sz="2000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상속받는 </a:t>
            </a:r>
            <a:r>
              <a:rPr lang="en-US" altLang="ko-KR" sz="2000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StudentWorker</a:t>
            </a:r>
            <a:r>
              <a:rPr lang="en-US" altLang="ko-KR" sz="2000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선언</a:t>
            </a:r>
            <a:endParaRPr lang="en-US" altLang="ko-KR" sz="2000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 fontAlgn="base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.....</a:t>
            </a:r>
          </a:p>
          <a:p>
            <a:pPr defTabSz="180000" fontAlgn="base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};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979712" y="1013041"/>
            <a:ext cx="1080120" cy="225327"/>
          </a:xfrm>
          <a:prstGeom prst="wedgeRoundRectCallout">
            <a:avLst>
              <a:gd name="adj1" fmla="val 29698"/>
              <a:gd name="adj2" fmla="val 1039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파생클래스명</a:t>
            </a:r>
            <a:endParaRPr lang="ko-KR" altLang="en-US" sz="11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563888" y="-65369"/>
            <a:ext cx="1800200" cy="754364"/>
          </a:xfrm>
          <a:prstGeom prst="wedgeRoundRectCallout">
            <a:avLst>
              <a:gd name="adj1" fmla="val -26466"/>
              <a:gd name="adj2" fmla="val 1378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상속 접근 지정</a:t>
            </a:r>
            <a:r>
              <a:rPr lang="en-US" altLang="ko-KR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private, protected</a:t>
            </a:r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도 가능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364088" y="757037"/>
            <a:ext cx="1296144" cy="194651"/>
          </a:xfrm>
          <a:prstGeom prst="wedgeRoundRectCallout">
            <a:avLst>
              <a:gd name="adj1" fmla="val -35228"/>
              <a:gd name="adj2" fmla="val 2397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기본클래스명</a:t>
            </a: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7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예제 </a:t>
            </a:r>
            <a:r>
              <a:rPr lang="en-US" altLang="ko-KR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8-1 Point </a:t>
            </a:r>
            <a:r>
              <a:rPr lang="ko-KR" altLang="en-US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클래스를 상속받는 </a:t>
            </a:r>
            <a:br>
              <a:rPr lang="en-US" altLang="ko-KR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　　　　</a:t>
            </a:r>
            <a:r>
              <a:rPr lang="en-US" altLang="ko-KR" sz="36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ColorPoint</a:t>
            </a:r>
            <a:r>
              <a:rPr lang="en-US" altLang="ko-KR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클래스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700808"/>
            <a:ext cx="7056784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#include &lt;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iostream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#include &lt;string&gt;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using namespace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std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2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차원 평면에서 한 점을 표현하는 클래스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Point 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선언</a:t>
            </a:r>
          </a:p>
          <a:p>
            <a:pPr defTabSz="180000"/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class Point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{ 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int x, y;    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 점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2000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x,y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2000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좌표값</a:t>
            </a:r>
            <a:endParaRPr lang="ko-KR" altLang="en-US" sz="2000" b="1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sz="200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public: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void set(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x,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y) { this-&gt;x = x; this-&gt;y = y; }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void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showPoint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"(" &lt;&lt; x &lt;&lt; "," &lt;&lt; y &lt;&lt; ")" &lt;&lt;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}</a:t>
            </a:r>
          </a:p>
          <a:p>
            <a:pPr defTabSz="180000"/>
            <a:r>
              <a:rPr lang="en-US" altLang="ko-KR" sz="1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1233677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3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14917</TotalTime>
  <Words>2613</Words>
  <Application>Microsoft Office PowerPoint</Application>
  <PresentationFormat>화면 슬라이드 쇼(4:3)</PresentationFormat>
  <Paragraphs>507</Paragraphs>
  <Slides>64</Slides>
  <Notes>12</Notes>
  <HiddenSlides>0</HiddenSlides>
  <MMClips>0</MMClips>
  <ScaleCrop>false</ScaleCrop>
  <HeadingPairs>
    <vt:vector size="8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64</vt:i4>
      </vt:variant>
    </vt:vector>
  </HeadingPairs>
  <TitlesOfParts>
    <vt:vector size="85" baseType="lpstr">
      <vt:lpstr>HY견고딕</vt:lpstr>
      <vt:lpstr>HY동녘B</vt:lpstr>
      <vt:lpstr>HY얕은샘물M</vt:lpstr>
      <vt:lpstr>HY헤드라인M</vt:lpstr>
      <vt:lpstr>굴림</vt:lpstr>
      <vt:lpstr>굵은안상수체</vt:lpstr>
      <vt:lpstr>궁서</vt:lpstr>
      <vt:lpstr>궁서체</vt:lpstr>
      <vt:lpstr>휴먼둥근헤드라인</vt:lpstr>
      <vt:lpstr>휴먼모음T</vt:lpstr>
      <vt:lpstr>Arial</vt:lpstr>
      <vt:lpstr>Comic Sans MS</vt:lpstr>
      <vt:lpstr>Symbol</vt:lpstr>
      <vt:lpstr>Times New Roman</vt:lpstr>
      <vt:lpstr>Trebuchet MS</vt:lpstr>
      <vt:lpstr>Tw Cen MT</vt:lpstr>
      <vt:lpstr>Wingdings</vt:lpstr>
      <vt:lpstr>Wingdings 2</vt:lpstr>
      <vt:lpstr>가을</vt:lpstr>
      <vt:lpstr>3_Crayons</vt:lpstr>
      <vt:lpstr>1_가을</vt:lpstr>
      <vt:lpstr>PowerPoint 프레젠테이션</vt:lpstr>
      <vt:lpstr>PowerPoint 프레젠테이션</vt:lpstr>
      <vt:lpstr>C++에서의 상속(Inheritance)</vt:lpstr>
      <vt:lpstr>상속의 표현</vt:lpstr>
      <vt:lpstr>상속의 목적 및 장점</vt:lpstr>
      <vt:lpstr>상속 관계로 클래스의 간결화 사례</vt:lpstr>
      <vt:lpstr>상속 관계로 클래스의 간결화 사례</vt:lpstr>
      <vt:lpstr>상속 선언</vt:lpstr>
      <vt:lpstr>예제 8-1 Point 클래스를 상속받는  　　　　ColorPoint 클래스 만들기</vt:lpstr>
      <vt:lpstr>PowerPoint 프레젠테이션</vt:lpstr>
      <vt:lpstr>기본 클래스의 객체 구성</vt:lpstr>
      <vt:lpstr>파생 클래스의 객체 구성</vt:lpstr>
      <vt:lpstr>파생 클래스에서 기본 클래스 멤버 접근</vt:lpstr>
      <vt:lpstr>외부에서 파생 클래스 객체에 대한 접근</vt:lpstr>
      <vt:lpstr>접근 지정자</vt:lpstr>
      <vt:lpstr>멤버의 접근 지정에 따른 접근성</vt:lpstr>
      <vt:lpstr>상속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7-세그먼트 (FND)  : 숫자표시 전용장치  </vt:lpstr>
      <vt:lpstr>7-세그먼트 공통 회로 </vt:lpstr>
      <vt:lpstr>7-세그먼트 (FND) </vt:lpstr>
      <vt:lpstr>7-세그먼트 공통 회로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user</cp:lastModifiedBy>
  <cp:revision>572</cp:revision>
  <dcterms:created xsi:type="dcterms:W3CDTF">2007-06-29T06:43:39Z</dcterms:created>
  <dcterms:modified xsi:type="dcterms:W3CDTF">2020-11-30T10:01:25Z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